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31"/>
  </p:notesMasterIdLst>
  <p:sldIdLst>
    <p:sldId id="256" r:id="rId2"/>
    <p:sldId id="280" r:id="rId3"/>
    <p:sldId id="264" r:id="rId4"/>
    <p:sldId id="265" r:id="rId5"/>
    <p:sldId id="292" r:id="rId6"/>
    <p:sldId id="259" r:id="rId7"/>
    <p:sldId id="263" r:id="rId8"/>
    <p:sldId id="276" r:id="rId9"/>
    <p:sldId id="269" r:id="rId10"/>
    <p:sldId id="284" r:id="rId11"/>
    <p:sldId id="287" r:id="rId12"/>
    <p:sldId id="285" r:id="rId13"/>
    <p:sldId id="260" r:id="rId14"/>
    <p:sldId id="282" r:id="rId15"/>
    <p:sldId id="283" r:id="rId16"/>
    <p:sldId id="270" r:id="rId17"/>
    <p:sldId id="288" r:id="rId18"/>
    <p:sldId id="290" r:id="rId19"/>
    <p:sldId id="262" r:id="rId20"/>
    <p:sldId id="291" r:id="rId21"/>
    <p:sldId id="289" r:id="rId22"/>
    <p:sldId id="267" r:id="rId23"/>
    <p:sldId id="279" r:id="rId24"/>
    <p:sldId id="278" r:id="rId25"/>
    <p:sldId id="281" r:id="rId26"/>
    <p:sldId id="273" r:id="rId27"/>
    <p:sldId id="268" r:id="rId28"/>
    <p:sldId id="274" r:id="rId29"/>
    <p:sldId id="27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Lst>
        </p14:section>
        <p14:section name="Introduction" id="{254CA204-BAB0-D245-B768-D0E4F27ECCDC}">
          <p14:sldIdLst>
            <p14:sldId id="280"/>
            <p14:sldId id="264"/>
            <p14:sldId id="265"/>
            <p14:sldId id="292"/>
          </p14:sldIdLst>
        </p14:section>
        <p14:section name="Research hypothesis and objectives" id="{CEA8FE3E-D72B-E34D-A426-28BA5442F938}">
          <p14:sldIdLst>
            <p14:sldId id="259"/>
            <p14:sldId id="263"/>
          </p14:sldIdLst>
        </p14:section>
        <p14:section name="Related work" id="{E0990D01-4759-B840-8E35-DF894841F0F6}">
          <p14:sldIdLst>
            <p14:sldId id="276"/>
          </p14:sldIdLst>
        </p14:section>
        <p14:section name="Methods" id="{AA2C34AC-663D-AC4C-9A4A-347D110679D6}">
          <p14:sldIdLst>
            <p14:sldId id="269"/>
            <p14:sldId id="284"/>
            <p14:sldId id="287"/>
            <p14:sldId id="285"/>
            <p14:sldId id="260"/>
            <p14:sldId id="282"/>
            <p14:sldId id="283"/>
            <p14:sldId id="270"/>
            <p14:sldId id="288"/>
            <p14:sldId id="290"/>
          </p14:sldIdLst>
        </p14:section>
        <p14:section name="Preliminary results" id="{CEEEDF50-B2D5-F54F-8AEF-4009D792E9C1}">
          <p14:sldIdLst>
            <p14:sldId id="262"/>
            <p14:sldId id="291"/>
            <p14:sldId id="289"/>
            <p14:sldId id="267"/>
            <p14:sldId id="279"/>
            <p14:sldId id="278"/>
            <p14:sldId id="281"/>
          </p14:sldIdLst>
        </p14:section>
        <p14:section name="Summary" id="{72F4C800-9FFD-0648-B4FD-5C1F66207A43}">
          <p14:sldIdLst>
            <p14:sldId id="273"/>
          </p14:sldIdLst>
        </p14:section>
        <p14:section name="References" id="{4183AE70-9C35-6649-A9BC-B719249743A7}">
          <p14:sldIdLst>
            <p14:sldId id="268"/>
          </p14:sldIdLst>
        </p14:section>
        <p14:section name="possible questions" id="{4ED6614A-02B2-B04F-A4ED-90F28599E145}">
          <p14:sldIdLst>
            <p14:sldId id="274"/>
            <p14:sldId id="275"/>
          </p14:sldIdLst>
        </p14:section>
        <p14:section name="Research plan" id="{FBE5EF9D-5B00-FF42-ACA3-0C30118301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4C00"/>
    <a:srgbClr val="FF8B00"/>
    <a:srgbClr val="BA3D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35"/>
    <p:restoredTop sz="75725"/>
  </p:normalViewPr>
  <p:slideViewPr>
    <p:cSldViewPr snapToGrid="0" snapToObjects="1">
      <p:cViewPr>
        <p:scale>
          <a:sx n="86" d="100"/>
          <a:sy n="86" d="100"/>
        </p:scale>
        <p:origin x="56" y="144"/>
      </p:cViewPr>
      <p:guideLst/>
    </p:cSldViewPr>
  </p:slid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8/6/19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להציג את עצמי ואת הרקע שלי</a:t>
            </a:r>
            <a:r>
              <a:rPr lang="en-US" dirty="0"/>
              <a:t>.</a:t>
            </a:r>
          </a:p>
          <a:p>
            <a:pPr marL="0" algn="r" defTabSz="914400" rtl="1" eaLnBrk="1" latinLnBrk="0" hangingPunct="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פיתוח שיטות לפריסה אופטימלית ואדפטיבית של מערך חיישנים הטרוגני לייצוג מדויק של זיהום אוויר ומקורותיו</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לעקוב אחרי מספר השקופית...</a:t>
            </a:r>
            <a:endParaRPr lang="en-US" sz="1200" kern="1200" dirty="0">
              <a:solidFill>
                <a:schemeClr val="tx1"/>
              </a:solidFill>
              <a:effectLst/>
              <a:latin typeface="+mn-lt"/>
              <a:ea typeface="+mn-ea"/>
              <a:cs typeface="+mn-cs"/>
            </a:endParaRP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קיימים הרבה מודלים של דיספרסיה (המילה דיספרסיה מתכוונת לשילוב של דיפוזיה של החומר </a:t>
                </a:r>
                <a:r>
                  <a:rPr lang="he-IL" sz="1200" dirty="0" err="1">
                    <a:latin typeface="DaunPenh" pitchFamily="2" charset="0"/>
                    <a:cs typeface="DaunPenh" pitchFamily="2" charset="0"/>
                  </a:rPr>
                  <a:t>כתצוצאה</a:t>
                </a:r>
                <a:r>
                  <a:rPr lang="he-IL" sz="1200" dirty="0">
                    <a:latin typeface="DaunPenh" pitchFamily="2" charset="0"/>
                    <a:cs typeface="DaunPenh" pitchFamily="2" charset="0"/>
                  </a:rPr>
                  <a:t> מטורבולנציה </a:t>
                </a:r>
                <a:r>
                  <a:rPr lang="he-IL" sz="1200" dirty="0" err="1">
                    <a:latin typeface="DaunPenh" pitchFamily="2" charset="0"/>
                    <a:cs typeface="DaunPenh" pitchFamily="2" charset="0"/>
                  </a:rPr>
                  <a:t>ולאדבקציה</a:t>
                </a:r>
                <a:r>
                  <a:rPr lang="he-IL" sz="1200" dirty="0">
                    <a:latin typeface="DaunPenh" pitchFamily="2" charset="0"/>
                    <a:cs typeface="DaunPenh" pitchFamily="2" charset="0"/>
                  </a:rPr>
                  <a:t> על ידי הרוח).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אולי המודל הפשוט והפרימיטיבי ביותר הוא המודל </a:t>
                </a:r>
                <a:r>
                  <a:rPr lang="he-IL" sz="1200" dirty="0" err="1">
                    <a:latin typeface="DaunPenh" pitchFamily="2" charset="0"/>
                    <a:cs typeface="DaunPenh" pitchFamily="2" charset="0"/>
                  </a:rPr>
                  <a:t>הגאוסי</a:t>
                </a:r>
                <a:r>
                  <a:rPr lang="he-IL" sz="1200" dirty="0">
                    <a:latin typeface="DaunPenh" pitchFamily="2" charset="0"/>
                    <a:cs typeface="DaunPenh" pitchFamily="2" charset="0"/>
                  </a:rPr>
                  <a:t> – שמציע </a:t>
                </a:r>
                <a:r>
                  <a:rPr lang="he-IL" sz="1200" dirty="0" err="1">
                    <a:latin typeface="DaunPenh" pitchFamily="2" charset="0"/>
                    <a:cs typeface="DaunPenh" pitchFamily="2" charset="0"/>
                  </a:rPr>
                  <a:t>פיתרון</a:t>
                </a:r>
                <a:r>
                  <a:rPr lang="he-IL" sz="1200" dirty="0">
                    <a:latin typeface="DaunPenh" pitchFamily="2" charset="0"/>
                    <a:cs typeface="DaunPenh" pitchFamily="2" charset="0"/>
                  </a:rPr>
                  <a:t> אנליטי </a:t>
                </a:r>
                <a:r>
                  <a:rPr lang="en-US" sz="1200" dirty="0">
                    <a:latin typeface="DaunPenh" pitchFamily="2" charset="0"/>
                    <a:cs typeface="DaunPenh" pitchFamily="2" charset="0"/>
                  </a:rPr>
                  <a:t>S.S</a:t>
                </a:r>
                <a:r>
                  <a:rPr lang="he-IL" sz="1200" dirty="0">
                    <a:latin typeface="DaunPenh" pitchFamily="2" charset="0"/>
                    <a:cs typeface="DaunPenh" pitchFamily="2" charset="0"/>
                  </a:rPr>
                  <a:t> למשוואת </a:t>
                </a:r>
                <a:r>
                  <a:rPr lang="he-IL" sz="1200" dirty="0" err="1">
                    <a:latin typeface="DaunPenh" pitchFamily="2" charset="0"/>
                    <a:cs typeface="DaunPenh" pitchFamily="2" charset="0"/>
                  </a:rPr>
                  <a:t>האדבקציה</a:t>
                </a:r>
                <a:r>
                  <a:rPr lang="he-IL" sz="1200" dirty="0">
                    <a:latin typeface="DaunPenh" pitchFamily="2" charset="0"/>
                    <a:cs typeface="DaunPenh" pitchFamily="2" charset="0"/>
                  </a:rPr>
                  <a:t>-דיפוזיה עבור תנאים אידיאליים.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וזה הפתרון.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פשוט – בציור אפשר לראות </a:t>
                </a:r>
                <a:r>
                  <a:rPr lang="he-IL" sz="1200" dirty="0" err="1">
                    <a:latin typeface="DaunPenh" pitchFamily="2" charset="0"/>
                    <a:cs typeface="DaunPenh" pitchFamily="2" charset="0"/>
                  </a:rPr>
                  <a:t>התיחסות</a:t>
                </a:r>
                <a:r>
                  <a:rPr lang="he-IL" sz="1200" dirty="0">
                    <a:latin typeface="DaunPenh" pitchFamily="2" charset="0"/>
                    <a:cs typeface="DaunPenh" pitchFamily="2" charset="0"/>
                  </a:rPr>
                  <a:t> לפרמטרים – בסופו של דבר, הריכוז בנקודה במרחב הוא פונקציה של קצב הפליטה של המקור, של גובה הארובה האפקטיבי, של מהירות הרוח הממוצעת, </a:t>
                </a:r>
                <a:r>
                  <a:rPr lang="he-IL" sz="1200" dirty="0" err="1">
                    <a:latin typeface="DaunPenh" pitchFamily="2" charset="0"/>
                    <a:cs typeface="DaunPenh" pitchFamily="2" charset="0"/>
                  </a:rPr>
                  <a:t>כשסיגמה</a:t>
                </a:r>
                <a:r>
                  <a:rPr lang="he-IL" sz="1200" dirty="0">
                    <a:latin typeface="DaunPenh" pitchFamily="2" charset="0"/>
                    <a:cs typeface="DaunPenh" pitchFamily="2" charset="0"/>
                  </a:rPr>
                  <a:t> וואי וזד מייצגים את התרחבות הפלומה ככל שמתרחקים מהמקור ובדרך כלל יכולים להיות מתוארים על ידי קשר חזקה מהצורה הזאת.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כאשר את הפרמטרים העריכו בניסויים אמפיריים בתנאי יציבות אטמוספירית שונים.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2461303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חשוב לציין שיש לא מעט הנחות עבור המודל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שהפתרון הוא מצב יציב</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שמהירות הרוח קבועה ומקבילה לציר איקס</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ניתן להזניח טופוגרפיה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החומר המוסע לא מגיב עם הסביבה שלו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שיקוע</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זיהום רקע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ועוד ועוד...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11</a:t>
            </a:fld>
            <a:endParaRPr lang="en-US"/>
          </a:p>
        </p:txBody>
      </p:sp>
    </p:spTree>
    <p:extLst>
      <p:ext uri="{BB962C8B-B14F-4D97-AF65-F5344CB8AC3E}">
        <p14:creationId xmlns:p14="http://schemas.microsoft.com/office/powerpoint/2010/main" val="3596472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היציבות האטמוספירית נקבעת לפי פרופיל הטמפרטורה האנכי ומשתנה במהלך היום. </a:t>
            </a:r>
          </a:p>
          <a:p>
            <a:pPr marL="0" algn="r" defTabSz="914400" rtl="1" eaLnBrk="1" latinLnBrk="0" hangingPunct="1"/>
            <a:r>
              <a:rPr lang="he-IL" dirty="0"/>
              <a:t>השינויים ביציבות משפיעים על ריכוזי המזהם.</a:t>
            </a:r>
          </a:p>
          <a:p>
            <a:pPr marL="0" algn="r" defTabSz="914400" rtl="1" eaLnBrk="1" latinLnBrk="0" hangingPunct="1"/>
            <a:endParaRPr lang="he-IL" dirty="0"/>
          </a:p>
          <a:p>
            <a:pPr marL="0" algn="r" defTabSz="914400" rtl="1" eaLnBrk="1" latinLnBrk="0" hangingPunct="1"/>
            <a:r>
              <a:rPr lang="he-IL" dirty="0"/>
              <a:t>מהירות רוח גבוהה יותר – יותר דילול של הזיהום</a:t>
            </a:r>
          </a:p>
          <a:p>
            <a:pPr marL="0" algn="r" defTabSz="914400" rtl="1" eaLnBrk="1" latinLnBrk="0" hangingPunct="1"/>
            <a:r>
              <a:rPr lang="he-IL" dirty="0"/>
              <a:t>פרופיל הטמפרטורה היומית משתנה במהלך היום ותזוזת פלומת הזיהום מושפעת מכך. למשל במצב של </a:t>
            </a:r>
            <a:r>
              <a:rPr lang="he-IL" dirty="0" err="1"/>
              <a:t>אינברסיה</a:t>
            </a:r>
            <a:r>
              <a:rPr lang="he-IL" dirty="0"/>
              <a:t> (מצב של יציבות) – אם כל השכבה </a:t>
            </a:r>
            <a:r>
              <a:rPr lang="he-IL" dirty="0" err="1"/>
              <a:t>באינברסיה</a:t>
            </a:r>
            <a:r>
              <a:rPr lang="he-IL" dirty="0"/>
              <a:t> אולי זה לא נורא כל כך, המזהמים מתפשטים בצורה </a:t>
            </a:r>
            <a:r>
              <a:rPr lang="he-IL" dirty="0" err="1"/>
              <a:t>הוריזנטלית</a:t>
            </a:r>
            <a:r>
              <a:rPr lang="he-IL" dirty="0"/>
              <a:t>. אבל אם יש שכבת </a:t>
            </a:r>
            <a:r>
              <a:rPr lang="he-IL" dirty="0" err="1"/>
              <a:t>אינברסיה</a:t>
            </a:r>
            <a:r>
              <a:rPr lang="he-IL" dirty="0"/>
              <a:t> מעל מפל טמפרטורה רגיל, נוכל לקבל ערבוב משמעותי של מזהמים. </a:t>
            </a:r>
          </a:p>
          <a:p>
            <a:pPr marL="0" algn="r" defTabSz="914400" rtl="1" eaLnBrk="1" latinLnBrk="0" hangingPunct="1"/>
            <a:endParaRPr lang="he-IL" dirty="0"/>
          </a:p>
          <a:p>
            <a:pPr marL="0" algn="r" defTabSz="914400" rtl="1" eaLnBrk="1" latinLnBrk="0" hangingPunct="1"/>
            <a:r>
              <a:rPr lang="he-IL" dirty="0"/>
              <a:t>אז בגדול נוהגים לחלק מצבים אטמוספיריים למצב יציב, לא יציב </a:t>
            </a:r>
            <a:r>
              <a:rPr lang="he-IL" dirty="0" err="1"/>
              <a:t>ונייטרלי</a:t>
            </a:r>
            <a:r>
              <a:rPr lang="he-IL" dirty="0"/>
              <a:t> וסקלת מצבי היציבות המקובלת של </a:t>
            </a:r>
            <a:r>
              <a:rPr lang="en-US" dirty="0" err="1"/>
              <a:t>Pasquill</a:t>
            </a:r>
            <a:r>
              <a:rPr lang="en-US" dirty="0"/>
              <a:t> </a:t>
            </a:r>
            <a:r>
              <a:rPr lang="en-US" dirty="0" err="1"/>
              <a:t>gifford</a:t>
            </a:r>
            <a:r>
              <a:rPr lang="he-IL" dirty="0"/>
              <a:t> על פיה מגדירים </a:t>
            </a:r>
            <a:r>
              <a:rPr lang="he-IL" dirty="0" err="1"/>
              <a:t>סיגמות</a:t>
            </a:r>
            <a:r>
              <a:rPr lang="he-IL" dirty="0"/>
              <a:t> שונות למודל </a:t>
            </a:r>
            <a:r>
              <a:rPr lang="he-IL" dirty="0" err="1"/>
              <a:t>הגאוסי</a:t>
            </a:r>
            <a:r>
              <a:rPr lang="he-IL" dirty="0"/>
              <a:t>, מחלקת לעוד כמה ניו אנסים וסך </a:t>
            </a:r>
            <a:r>
              <a:rPr lang="he-IL" dirty="0" err="1"/>
              <a:t>הכל</a:t>
            </a:r>
            <a:r>
              <a:rPr lang="he-IL" dirty="0"/>
              <a:t> מקובל לחלק ל-6 מצבי יציבות אטמוספירית. </a:t>
            </a:r>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12</a:t>
            </a:fld>
            <a:endParaRPr lang="en-US"/>
          </a:p>
        </p:txBody>
      </p:sp>
    </p:spTree>
    <p:extLst>
      <p:ext uri="{BB962C8B-B14F-4D97-AF65-F5344CB8AC3E}">
        <p14:creationId xmlns:p14="http://schemas.microsoft.com/office/powerpoint/2010/main" val="661662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מולטי </a:t>
            </a:r>
            <a:r>
              <a:rPr lang="he-IL" sz="1200" dirty="0" err="1">
                <a:latin typeface="DaunPenh" pitchFamily="2" charset="0"/>
                <a:cs typeface="DaunPenh" pitchFamily="2" charset="0"/>
              </a:rPr>
              <a:t>אובג'קטיב</a:t>
            </a:r>
            <a:r>
              <a:rPr lang="he-IL" sz="1200" dirty="0">
                <a:latin typeface="DaunPenh" pitchFamily="2" charset="0"/>
                <a:cs typeface="DaunPenh" pitchFamily="2" charset="0"/>
              </a:rPr>
              <a:t> </a:t>
            </a:r>
            <a:r>
              <a:rPr lang="he-IL" sz="1200" dirty="0" err="1">
                <a:latin typeface="DaunPenh" pitchFamily="2" charset="0"/>
                <a:cs typeface="DaunPenh" pitchFamily="2" charset="0"/>
              </a:rPr>
              <a:t>אופטימיזיישן</a:t>
            </a:r>
            <a:r>
              <a:rPr lang="he-IL" sz="1200" dirty="0">
                <a:latin typeface="DaunPenh" pitchFamily="2" charset="0"/>
                <a:cs typeface="DaunPenh" pitchFamily="2" charset="0"/>
              </a:rPr>
              <a:t>, כשמה כן היא – כאשר יותר מפונקציית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נוצר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בין מטרות מתנגשות כמו לדוגמא שגיאה ומחיר ב</a:t>
            </a:r>
            <a:r>
              <a:rPr lang="en-US" sz="1200" dirty="0">
                <a:latin typeface="DaunPenh" pitchFamily="2" charset="0"/>
                <a:cs typeface="DaunPenh" pitchFamily="2" charset="0"/>
              </a:rPr>
              <a:t>2-obj-func</a:t>
            </a:r>
            <a:r>
              <a:rPr lang="he-IL" sz="1200" dirty="0">
                <a:latin typeface="DaunPenh" pitchFamily="2" charset="0"/>
                <a:cs typeface="DaunPenh" pitchFamily="2" charset="0"/>
              </a:rPr>
              <a:t>. בעצם נוצרת חזית של פתרונות אופטימליים שנקראים גם </a:t>
            </a:r>
            <a:r>
              <a:rPr lang="en-US" sz="1200" dirty="0">
                <a:latin typeface="DaunPenh" pitchFamily="2" charset="0"/>
                <a:cs typeface="DaunPenh" pitchFamily="2" charset="0"/>
              </a:rPr>
              <a:t>non-dominated solutions</a:t>
            </a:r>
            <a:r>
              <a:rPr lang="he-IL" sz="1200" dirty="0">
                <a:latin typeface="DaunPenh" pitchFamily="2" charset="0"/>
                <a:cs typeface="DaunPenh" pitchFamily="2" charset="0"/>
              </a:rPr>
              <a:t> והפתרונות האלו נבחרים כאופטימליים אם אי אפשר לשפר בפונקציה מטרה אחת מבלי לפגוע באחת אחרת.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וממוטציות – הצאצאים / פתרונות חדשים שביניהם גם הטובים ביותר שורדים. התהליך מסתיים כאשר כל סט הפתרונות עם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endParaRPr lang="he-IL"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Evolutionary Algorithms (EA) are classified as Meta (i.e., problem-independent)-heuristic optimization algorithms. Inspired by the biological theory [45], if given a population of individuals (i.e., a set of candidate solutions), the environmental pressure causes natural selection and so according to a fitness measure (i.e., an objective function), the better candidates have a higher chance to survive and reproduce (i.e., to stay in the set of candidate solutions and generate new solutions by variation operators such as crossover and mutation). Crossover of two or more selected parents (i.e., selected solutions) may result in one offspring or more (i.e., new solutions) that based on their fitness will compete with the old candidates for a place in the next generation [42]. </a:t>
            </a:r>
          </a:p>
          <a:p>
            <a:r>
              <a:rPr lang="en-US" sz="1200" kern="1200" dirty="0">
                <a:solidFill>
                  <a:schemeClr val="tx1"/>
                </a:solidFill>
                <a:effectLst/>
                <a:latin typeface="+mn-lt"/>
                <a:ea typeface="+mn-ea"/>
                <a:cs typeface="+mn-cs"/>
              </a:rPr>
              <a:t>The ability of EA to maintain a diverse set of solutions, by creating new solutions from a non-uniform distribution, not only provides means of escaping from one local optimum [23] and handling poor initial estimates; it provides means of coping with large and discontinuous search spaces. As a consequence, EA were shown to provide near-optimal results in many studies (e.g.,  [30], [46]–[48]). EA were applied to many STE problems; Haupt et al. was the first to demonstrate the ability of an EA to optimize the source calibration factors that couple a Gaussian plume ATD model with readings from receptors [49], [50]. Later, Allen et al. [51] used this method to characterize a pollutant source by estimating its location, strength and the surface wind direction, this way accounting for the sparse resolution of meteorological wind field. Other modifications to this methods included the use of more complex ATD models [52] or the calculations of the number of sensors necessary to identify multiple source and wind parameters [53]. </a:t>
            </a:r>
            <a:endParaRPr lang="he-IL" sz="1200" kern="1200" dirty="0">
              <a:solidFill>
                <a:schemeClr val="tx1"/>
              </a:solidFill>
              <a:effectLst/>
              <a:latin typeface="+mn-lt"/>
              <a:ea typeface="+mn-ea"/>
              <a:cs typeface="+mn-cs"/>
            </a:endParaRPr>
          </a:p>
          <a:p>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אלגוריתם גנטי הוא אלגוריתם מסוים, הוא סוג אחד מבין כל סוגי המשפחה של </a:t>
            </a:r>
            <a:r>
              <a:rPr lang="en-US" sz="1200" kern="1200" dirty="0">
                <a:solidFill>
                  <a:schemeClr val="tx1"/>
                </a:solidFill>
                <a:effectLst/>
                <a:latin typeface="+mn-lt"/>
                <a:ea typeface="+mn-ea"/>
                <a:cs typeface="+mn-cs"/>
              </a:rPr>
              <a:t>EA</a:t>
            </a:r>
            <a:r>
              <a:rPr lang="he-IL"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2042313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הוא </a:t>
            </a:r>
            <a:r>
              <a:rPr lang="he-IL" sz="1200" kern="1200" dirty="0">
                <a:solidFill>
                  <a:schemeClr val="tx1"/>
                </a:solidFill>
                <a:effectLst/>
                <a:latin typeface="+mn-lt"/>
                <a:ea typeface="+mn-ea"/>
                <a:cs typeface="+mn-cs"/>
              </a:rPr>
              <a:t>יודע בצורה דינמית לשנות את אסטרטגיית החיפוש/היוריסטיקה על ידי פידבק חיובי לאופרטורים הגנטיים שמאיצים את תהליך ההתכנסות.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3872067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just" rtl="1">
                  <a:buNone/>
                </a:pPr>
                <a:r>
                  <a:rPr lang="he-IL" sz="1200" dirty="0">
                    <a:latin typeface="Cambria Math" panose="02040503050406030204" pitchFamily="18" charset="0"/>
                    <a:cs typeface="DaunPenh" pitchFamily="2" charset="0"/>
                  </a:rPr>
                  <a:t>אם ננסח את הבעיה – אפשר להגיד שאומגה זה מרחב העניין שלנו – למשל אזור תעשייה וסביבתו, שם נרצה להניח חיישנים. </a:t>
                </a:r>
              </a:p>
              <a:p>
                <a:pPr marL="0" indent="0" algn="just" rtl="1">
                  <a:buNone/>
                </a:pPr>
                <a:r>
                  <a:rPr lang="he-IL" sz="1200" dirty="0">
                    <a:latin typeface="Cambria Math" panose="02040503050406030204" pitchFamily="18" charset="0"/>
                    <a:cs typeface="DaunPenh" pitchFamily="2" charset="0"/>
                  </a:rPr>
                  <a:t>אס – סט של מקורות שאנחנו יודעים את מיקומם. פולטים מזהם כלשהו בקצב קיו. </a:t>
                </a:r>
              </a:p>
              <a:p>
                <a:pPr marL="0" indent="0" algn="just" rtl="1">
                  <a:buNone/>
                </a:pPr>
                <a:r>
                  <a:rPr lang="he-IL" sz="1200" dirty="0">
                    <a:latin typeface="Cambria Math" panose="02040503050406030204" pitchFamily="18" charset="0"/>
                    <a:cs typeface="DaunPenh" pitchFamily="2" charset="0"/>
                  </a:rPr>
                  <a:t>אר – סט של חיישנים. </a:t>
                </a:r>
              </a:p>
              <a:p>
                <a:pPr marL="0" indent="0" algn="just" rtl="1">
                  <a:buNone/>
                </a:pPr>
                <a:r>
                  <a:rPr lang="he-IL" sz="1200" dirty="0">
                    <a:latin typeface="Cambria Math" panose="02040503050406030204" pitchFamily="18" charset="0"/>
                    <a:cs typeface="DaunPenh" pitchFamily="2" charset="0"/>
                  </a:rPr>
                  <a:t>כל חיישן </a:t>
                </a:r>
                <a:r>
                  <a:rPr lang="en-US" sz="1200" dirty="0">
                    <a:latin typeface="Cambria Math" panose="02040503050406030204" pitchFamily="18" charset="0"/>
                    <a:cs typeface="DaunPenh" pitchFamily="2" charset="0"/>
                  </a:rPr>
                  <a:t>r</a:t>
                </a:r>
                <a:r>
                  <a:rPr lang="he-IL" sz="1200" dirty="0">
                    <a:latin typeface="Cambria Math" panose="02040503050406030204" pitchFamily="18" charset="0"/>
                    <a:cs typeface="DaunPenh" pitchFamily="2" charset="0"/>
                  </a:rPr>
                  <a:t> הממוקם בנקודה מסוימת מודד זיהום סי שהוא סכום הפליטות מכל המקורות כפול </a:t>
                </a:r>
                <a:r>
                  <a:rPr lang="he-IL" sz="1200" dirty="0" err="1">
                    <a:latin typeface="Cambria Math" panose="02040503050406030204" pitchFamily="18" charset="0"/>
                    <a:cs typeface="DaunPenh" pitchFamily="2" charset="0"/>
                  </a:rPr>
                  <a:t>פונקצית</a:t>
                </a:r>
                <a:r>
                  <a:rPr lang="he-IL" sz="1200" dirty="0">
                    <a:latin typeface="Cambria Math" panose="02040503050406030204" pitchFamily="18" charset="0"/>
                    <a:cs typeface="DaunPenh" pitchFamily="2" charset="0"/>
                  </a:rPr>
                  <a:t> המעבר שהיא מודל הדיספרסיה </a:t>
                </a:r>
                <a:r>
                  <a:rPr lang="he-IL" sz="1200" dirty="0" err="1">
                    <a:latin typeface="Cambria Math" panose="02040503050406030204" pitchFamily="18" charset="0"/>
                    <a:cs typeface="DaunPenh" pitchFamily="2" charset="0"/>
                  </a:rPr>
                  <a:t>הגאוסי</a:t>
                </a:r>
                <a:r>
                  <a:rPr lang="he-IL" sz="1200" dirty="0">
                    <a:latin typeface="Cambria Math" panose="02040503050406030204" pitchFamily="18" charset="0"/>
                    <a:cs typeface="DaunPenh" pitchFamily="2" charset="0"/>
                  </a:rPr>
                  <a:t> במקרה שלנו. </a:t>
                </a:r>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3237047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 ולפתור את בעיית מציאת איבר המקור. </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2701907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אם נסכם את זה – נרצה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מספר החיישנים ולמקסם את הרגישות לשינויים במקורות. כאשר ניתן לבנות כל מיני פונקציות </a:t>
                </a:r>
                <a:r>
                  <a:rPr lang="he-IL" sz="1200" dirty="0" err="1">
                    <a:latin typeface="DaunPenh" pitchFamily="2" charset="0"/>
                    <a:cs typeface="DaunPenh" pitchFamily="2" charset="0"/>
                  </a:rPr>
                  <a:t>למיקסום</a:t>
                </a:r>
                <a:r>
                  <a:rPr lang="he-IL" sz="1200" dirty="0">
                    <a:latin typeface="DaunPenh" pitchFamily="2" charset="0"/>
                    <a:cs typeface="DaunPenh" pitchFamily="2" charset="0"/>
                  </a:rPr>
                  <a:t> ה-</a:t>
                </a:r>
                <a:r>
                  <a:rPr lang="en-US" sz="1200" dirty="0">
                    <a:latin typeface="DaunPenh" pitchFamily="2" charset="0"/>
                    <a:cs typeface="DaunPenh" pitchFamily="2" charset="0"/>
                  </a:rPr>
                  <a:t>PED</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טכנית, אנחנו מניחים שבכל מקום יכול להיות חיישן, </a:t>
                </a:r>
                <a:r>
                  <a:rPr lang="he-IL" dirty="0"/>
                  <a:t>המרחב מיוצג על ידי אפס או אחד (=</a:t>
                </a:r>
                <a:r>
                  <a:rPr lang="en-US" dirty="0"/>
                  <a:t>decision variables</a:t>
                </a:r>
                <a:r>
                  <a:rPr lang="he-IL" dirty="0"/>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במודל הבסיסי - אנחנו מריצים מודל דיספרסיה על כל קומבינציה של מצב מטאורולוגי ומקבלים פתרונות </a:t>
                </a:r>
                <a:r>
                  <a:rPr lang="he-IL" dirty="0" err="1"/>
                  <a:t>סטדי</a:t>
                </a:r>
                <a:r>
                  <a:rPr lang="he-IL" dirty="0"/>
                  <a:t> סטייט</a:t>
                </a:r>
                <a:r>
                  <a:rPr lang="en-US" dirty="0"/>
                  <a:t> </a:t>
                </a:r>
                <a:r>
                  <a:rPr lang="he-IL" dirty="0"/>
                  <a:t>לכל המרחב. נותנים משקל למפה לפי תדירות המצבים המטאורולוגים ובעצם מפיקים מפת </a:t>
                </a:r>
                <a:r>
                  <a:rPr lang="he-IL" dirty="0" err="1"/>
                  <a:t>סטדי</a:t>
                </a:r>
                <a:r>
                  <a:rPr lang="he-IL" dirty="0"/>
                  <a:t> סטייט ממוצעת</a:t>
                </a:r>
                <a:r>
                  <a:rPr lang="en-US" dirty="0"/>
                  <a:t> </a:t>
                </a:r>
                <a:r>
                  <a:rPr lang="he-IL" dirty="0"/>
                  <a:t>לכל אחד מה-</a:t>
                </a:r>
                <a:r>
                  <a:rPr lang="en-US" dirty="0"/>
                  <a:t>PEDs</a:t>
                </a:r>
                <a:r>
                  <a:rPr lang="he-IL" dirty="0"/>
                  <a:t>. </a:t>
                </a: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r>
                  <a:rPr lang="en-US" sz="1200" i="0">
                    <a:latin typeface="Cambria Math" panose="02040503050406030204" pitchFamily="18" charset="0"/>
                    <a:cs typeface="DaunPenh" pitchFamily="2" charset="0"/>
                  </a:rPr>
                  <a:t>|𝑅|</a:t>
                </a:r>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r>
                  <a:rPr lang="en-US" sz="1200" i="0">
                    <a:latin typeface="Cambria Math" panose="02040503050406030204" pitchFamily="18" charset="0"/>
                    <a:cs typeface="DaunPenh" pitchFamily="2" charset="0"/>
                  </a:rPr>
                  <a:t>𝑝</a:t>
                </a:r>
                <a:r>
                  <a:rPr lang="en-US" sz="1200" dirty="0">
                    <a:latin typeface="DaunPenh" pitchFamily="2" charset="0"/>
                    <a:cs typeface="DaunPenh" pitchFamily="2" charset="0"/>
                  </a:rPr>
                  <a:t> to occur, such that </a:t>
                </a:r>
                <a:r>
                  <a:rPr lang="en-US" sz="1200" i="0">
                    <a:latin typeface="Cambria Math" panose="02040503050406030204" pitchFamily="18" charset="0"/>
                    <a:cs typeface="DaunPenh" pitchFamily="2" charset="0"/>
                  </a:rPr>
                  <a:t>∑1▒〖</a:t>
                </a:r>
                <a:r>
                  <a:rPr lang="en-US" sz="1200" i="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a:t>𝑝</a:t>
                </a:r>
                <a:r>
                  <a:rPr lang="en-US" sz="1200" i="0">
                    <a:latin typeface="Cambria Math" panose="02040503050406030204" pitchFamily="18" charset="0"/>
                    <a:cs typeface="DaunPenh" pitchFamily="2" charset="0"/>
                  </a:rPr>
                  <a:t>=1〗</a:t>
                </a:r>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644163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אז המשחקים הראשונים נעשו על סימולציה של </a:t>
                </a:r>
                <a:r>
                  <a:rPr lang="he-IL" sz="1200" kern="1200" dirty="0" err="1">
                    <a:solidFill>
                      <a:schemeClr val="tx1"/>
                    </a:solidFill>
                    <a:effectLst/>
                    <a:latin typeface="+mn-lt"/>
                    <a:ea typeface="+mn-ea"/>
                    <a:cs typeface="+mn-cs"/>
                  </a:rPr>
                  <a:t>קמ</a:t>
                </a:r>
                <a:r>
                  <a:rPr lang="he-IL" sz="1200" kern="1200" dirty="0">
                    <a:solidFill>
                      <a:schemeClr val="tx1"/>
                    </a:solidFill>
                    <a:effectLst/>
                    <a:latin typeface="+mn-lt"/>
                    <a:ea typeface="+mn-ea"/>
                    <a:cs typeface="+mn-cs"/>
                  </a:rPr>
                  <a:t> על </a:t>
                </a:r>
                <a:r>
                  <a:rPr lang="he-IL" sz="1200" kern="1200" dirty="0" err="1">
                    <a:solidFill>
                      <a:schemeClr val="tx1"/>
                    </a:solidFill>
                    <a:effectLst/>
                    <a:latin typeface="+mn-lt"/>
                    <a:ea typeface="+mn-ea"/>
                    <a:cs typeface="+mn-cs"/>
                  </a:rPr>
                  <a:t>קמ</a:t>
                </a:r>
                <a:r>
                  <a:rPr lang="he-IL" sz="1200" kern="1200" dirty="0">
                    <a:solidFill>
                      <a:schemeClr val="tx1"/>
                    </a:solidFill>
                    <a:effectLst/>
                    <a:latin typeface="+mn-lt"/>
                    <a:ea typeface="+mn-ea"/>
                    <a:cs typeface="+mn-cs"/>
                  </a:rPr>
                  <a:t> עם 5 מקורות נקודתיים בגובה 10 מטרים שפולטים כל אחד באופן קבוע כך וכך ק"ג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דוגמא לפתרון </a:t>
                </a:r>
                <a:r>
                  <a:rPr lang="he-IL" sz="1200" kern="1200" dirty="0" err="1">
                    <a:solidFill>
                      <a:schemeClr val="tx1"/>
                    </a:solidFill>
                    <a:effectLst/>
                    <a:latin typeface="+mn-lt"/>
                    <a:ea typeface="+mn-ea"/>
                    <a:cs typeface="+mn-cs"/>
                  </a:rPr>
                  <a:t>סטדי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סטייס</a:t>
                </a:r>
                <a:r>
                  <a:rPr lang="he-IL" sz="1200" kern="1200" dirty="0">
                    <a:solidFill>
                      <a:schemeClr val="tx1"/>
                    </a:solidFill>
                    <a:effectLst/>
                    <a:latin typeface="+mn-lt"/>
                    <a:ea typeface="+mn-ea"/>
                    <a:cs typeface="+mn-cs"/>
                  </a:rPr>
                  <a:t> עבור מצב של רוח מערבית במהירות 4 מטר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ויציבות אטמוספירית של אי יציבות קלה.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שכל איקס שחור מייצג מקום אופטימלי לחיישן. 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לקחנו 50 מטר בין מקומות פוטנציאליים ואיזשהו רדיוס סביב המקור בהנחה שזה לרוב </a:t>
                </a:r>
                <a:r>
                  <a:rPr lang="he-IL" sz="1200" kern="1200" dirty="0" err="1">
                    <a:solidFill>
                      <a:schemeClr val="tx1"/>
                    </a:solidFill>
                    <a:effectLst/>
                    <a:latin typeface="+mn-lt"/>
                    <a:ea typeface="+mn-ea"/>
                    <a:cs typeface="+mn-cs"/>
                  </a:rPr>
                  <a:t>איזורים</a:t>
                </a:r>
                <a:r>
                  <a:rPr lang="he-IL" sz="1200" kern="1200" dirty="0">
                    <a:solidFill>
                      <a:schemeClr val="tx1"/>
                    </a:solidFill>
                    <a:effectLst/>
                    <a:latin typeface="+mn-lt"/>
                    <a:ea typeface="+mn-ea"/>
                    <a:cs typeface="+mn-cs"/>
                  </a:rPr>
                  <a:t> שטכנית בעייתי למדוד שם לפחות עבור רגולטור.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211011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ניטור זיהום אוויר – </a:t>
            </a:r>
          </a:p>
          <a:p>
            <a:pPr marL="171450" indent="-171450" algn="r" defTabSz="914400" rtl="1" eaLnBrk="1" latinLnBrk="0" hangingPunct="1">
              <a:buFontTx/>
              <a:buChar char="-"/>
            </a:pPr>
            <a:r>
              <a:rPr lang="he-IL" dirty="0"/>
              <a:t>מקורות </a:t>
            </a:r>
            <a:r>
              <a:rPr lang="he-IL" dirty="0" err="1"/>
              <a:t>אנתרופוגניים</a:t>
            </a:r>
            <a:r>
              <a:rPr lang="he-IL" dirty="0"/>
              <a:t> כמו תעשייה/תחבורה פולטים גזים מזהמים או חלקיקים כתוצאה מתהליכי ייצור כאלה או אחרים או משריפת </a:t>
            </a:r>
            <a:r>
              <a:rPr lang="he-IL" dirty="0" err="1"/>
              <a:t>דלקים</a:t>
            </a:r>
            <a:r>
              <a:rPr lang="he-IL" dirty="0"/>
              <a:t>. </a:t>
            </a:r>
          </a:p>
          <a:p>
            <a:pPr marL="171450" indent="-171450" algn="r" defTabSz="914400" rtl="1" eaLnBrk="1" latinLnBrk="0" hangingPunct="1">
              <a:buFontTx/>
              <a:buChar char="-"/>
            </a:pPr>
            <a:r>
              <a:rPr lang="he-IL" dirty="0"/>
              <a:t>המזהמים האלו לא מטיבים עם הבריאות שלנו ולכן יש לנו צורך לשלוט בפליטות</a:t>
            </a:r>
          </a:p>
          <a:p>
            <a:pPr marL="171450" indent="-171450" algn="r" defTabSz="914400" rtl="1" eaLnBrk="1" latinLnBrk="0" hangingPunct="1">
              <a:buFontTx/>
              <a:buChar char="-"/>
            </a:pPr>
            <a:r>
              <a:rPr lang="he-IL" dirty="0"/>
              <a:t>בטווח הקצר – כדי למנוע חשיפה לריכוזים רגעיים מסוכנים או לשם אכיפה</a:t>
            </a:r>
          </a:p>
          <a:p>
            <a:pPr marL="171450" indent="-171450" algn="r" defTabSz="914400" rtl="1" eaLnBrk="1" latinLnBrk="0" hangingPunct="1">
              <a:buFontTx/>
              <a:buChar char="-"/>
            </a:pPr>
            <a:r>
              <a:rPr lang="he-IL" dirty="0"/>
              <a:t>ובטווח הארוך – לאסוף מידע שישמש למחקר או לתכנון</a:t>
            </a:r>
          </a:p>
          <a:p>
            <a:pPr marL="171450" indent="-171450" algn="r" defTabSz="914400" rtl="1" eaLnBrk="1" latinLnBrk="0" hangingPunct="1">
              <a:buFontTx/>
              <a:buChar char="-"/>
            </a:pPr>
            <a:r>
              <a:rPr lang="he-IL" dirty="0"/>
              <a:t>שיטות הניטור הסטנדרטיות </a:t>
            </a:r>
            <a:r>
              <a:rPr lang="en-US" dirty="0"/>
              <a:t>AQM</a:t>
            </a:r>
            <a:r>
              <a:rPr lang="he-IL" dirty="0"/>
              <a:t> וקמפיינים קצרי טווח של ניטור מציבות בפנינו אתגר בהפקה של מפות שיהום </a:t>
            </a:r>
            <a:r>
              <a:rPr lang="he-IL" dirty="0" err="1"/>
              <a:t>ברזלוציה</a:t>
            </a:r>
            <a:r>
              <a:rPr lang="he-IL" dirty="0"/>
              <a:t> גבוהה מבחינת זמן ומרחב </a:t>
            </a:r>
          </a:p>
          <a:p>
            <a:pPr marL="171450" indent="-171450" algn="r" defTabSz="914400" rtl="1" eaLnBrk="1" latinLnBrk="0" hangingPunct="1">
              <a:buFontTx/>
              <a:buChar char="-"/>
            </a:pPr>
            <a:r>
              <a:rPr lang="he-IL" dirty="0"/>
              <a:t>גישה נוספת לניטור שנעשתה פופולרית בשנים האחרונות היא להשתמש ב-WDESN - רשת אלחוטית פזורה של חיישנים סביבתיים. לגישה הזאת כמה יתרונות ברורים – החיישנים קטנים, ניידים וזולים. </a:t>
            </a:r>
          </a:p>
          <a:p>
            <a:pPr marL="171450" indent="-171450" algn="r" defTabSz="914400" rtl="1" eaLnBrk="1" latinLnBrk="0" hangingPunct="1">
              <a:buFontTx/>
              <a:buChar char="-"/>
            </a:pPr>
            <a:r>
              <a:rPr lang="he-IL" dirty="0"/>
              <a:t>ובאמת בשנים האחרונות רואים פרויקטים כמו </a:t>
            </a:r>
            <a:r>
              <a:rPr lang="en-US" dirty="0" err="1"/>
              <a:t>CitySense</a:t>
            </a:r>
            <a:r>
              <a:rPr lang="he-IL" dirty="0"/>
              <a:t>, </a:t>
            </a:r>
            <a:r>
              <a:rPr lang="en-US" dirty="0" err="1"/>
              <a:t>openSense</a:t>
            </a:r>
            <a:r>
              <a:rPr lang="he-IL" dirty="0"/>
              <a:t>, </a:t>
            </a:r>
            <a:r>
              <a:rPr lang="en-US" dirty="0"/>
              <a:t>AOT</a:t>
            </a:r>
            <a:r>
              <a:rPr lang="he-IL" dirty="0"/>
              <a:t> שעושים שימוש ברשת ובחיישנים כאלו לניטור סביבה עירונית. </a:t>
            </a:r>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2074465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בעצם לתת איזשהן תדירויות מסוימות למצבים המטאורולוגיים לקחנו מידע מנתונים </a:t>
                </a:r>
                <a:r>
                  <a:rPr lang="he-IL" sz="1200" kern="1200" dirty="0" err="1">
                    <a:solidFill>
                      <a:schemeClr val="tx1"/>
                    </a:solidFill>
                    <a:effectLst/>
                    <a:latin typeface="+mn-lt"/>
                    <a:ea typeface="+mn-ea"/>
                    <a:cs typeface="+mn-cs"/>
                  </a:rPr>
                  <a:t>אמיתיים</a:t>
                </a:r>
                <a:r>
                  <a:rPr lang="he-IL" sz="1200" kern="1200" dirty="0">
                    <a:solidFill>
                      <a:schemeClr val="tx1"/>
                    </a:solidFill>
                    <a:effectLst/>
                    <a:latin typeface="+mn-lt"/>
                    <a:ea typeface="+mn-ea"/>
                    <a:cs typeface="+mn-cs"/>
                  </a:rPr>
                  <a:t> של תחנת נמל חדרה. נתונים 10 </a:t>
                </a:r>
                <a:r>
                  <a:rPr lang="he-IL" sz="1200" kern="1200" dirty="0" err="1">
                    <a:solidFill>
                      <a:schemeClr val="tx1"/>
                    </a:solidFill>
                    <a:effectLst/>
                    <a:latin typeface="+mn-lt"/>
                    <a:ea typeface="+mn-ea"/>
                    <a:cs typeface="+mn-cs"/>
                  </a:rPr>
                  <a:t>דקתיים</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את התפלגות המהירויות והכיוונים והתפלגות המצבים האטמוספיריים. הקטגוריות שמוצגות הן הקטגוריות שחילקנו על פיהן כשאת המודל הרצנו עם הערך הממוצע, כלומר 8 קטגוריות 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של כיוונים, 7 קטגוריות של מהירויות ו-6 מצבים </a:t>
                </a:r>
                <a:r>
                  <a:rPr lang="he-IL" sz="1200" kern="1200" dirty="0" err="1">
                    <a:solidFill>
                      <a:schemeClr val="tx1"/>
                    </a:solidFill>
                    <a:effectLst/>
                    <a:latin typeface="+mn-lt"/>
                    <a:ea typeface="+mn-ea"/>
                    <a:cs typeface="+mn-cs"/>
                  </a:rPr>
                  <a:t>אטמוסיפריים</a:t>
                </a:r>
                <a:r>
                  <a:rPr lang="he-IL" sz="1200" kern="1200" dirty="0">
                    <a:solidFill>
                      <a:schemeClr val="tx1"/>
                    </a:solidFill>
                    <a:effectLst/>
                    <a:latin typeface="+mn-lt"/>
                    <a:ea typeface="+mn-ea"/>
                    <a:cs typeface="+mn-cs"/>
                  </a:rPr>
                  <a:t> שהוגדרו לפי שיטת ה-סיגמא איי, שמשתמשת בסטיית התקן של כיוון הרוח יחד עם מהירות הרוח הממוצעת בשביל להגדיר את המצב </a:t>
                </a:r>
                <a:r>
                  <a:rPr lang="he-IL" sz="1200" kern="1200" dirty="0" err="1">
                    <a:solidFill>
                      <a:schemeClr val="tx1"/>
                    </a:solidFill>
                    <a:effectLst/>
                    <a:latin typeface="+mn-lt"/>
                    <a:ea typeface="+mn-ea"/>
                    <a:cs typeface="+mn-cs"/>
                  </a:rPr>
                  <a:t>האטמוסיפרי</a:t>
                </a:r>
                <a:r>
                  <a:rPr lang="he-IL" sz="1200" kern="1200" dirty="0">
                    <a:solidFill>
                      <a:schemeClr val="tx1"/>
                    </a:solidFill>
                    <a:effectLst/>
                    <a:latin typeface="+mn-lt"/>
                    <a:ea typeface="+mn-ea"/>
                    <a:cs typeface="+mn-cs"/>
                  </a:rPr>
                  <a:t>. לפי ההתפלגות שקיבלנו זה נראה יחסית אמין שבלילה המצבים יציבים וביום הם או ניטרליים או לא יציבים.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20</a:t>
            </a:fld>
            <a:endParaRPr lang="en-US"/>
          </a:p>
        </p:txBody>
      </p:sp>
    </p:spTree>
    <p:extLst>
      <p:ext uri="{BB962C8B-B14F-4D97-AF65-F5344CB8AC3E}">
        <p14:creationId xmlns:p14="http://schemas.microsoft.com/office/powerpoint/2010/main" val="573900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הגענו לחלק הכיפי, שכל החישובים מראש מוכנים ומתחילים להריץ את האופטימיזציה. ה-</a:t>
                </a:r>
                <a:r>
                  <a:rPr lang="en-US" dirty="0"/>
                  <a:t>decision variables</a:t>
                </a:r>
                <a:r>
                  <a:rPr lang="he-IL" dirty="0"/>
                  <a:t> שלנו זה מערך בינארי של כ-400 מקומות </a:t>
                </a:r>
                <a:r>
                  <a:rPr lang="he-IL" dirty="0" err="1"/>
                  <a:t>פונציאליים</a:t>
                </a:r>
                <a:r>
                  <a:rPr lang="he-IL" dirty="0"/>
                  <a:t> להניח חיישנים. הבורג מתחיל את החיפוש באוכלוסייה אקראית ובמשקל שווה לכל אופרטור של </a:t>
                </a:r>
                <a:r>
                  <a:rPr lang="he-IL" dirty="0" err="1"/>
                  <a:t>רקומבינציה</a:t>
                </a:r>
                <a:r>
                  <a:rPr lang="he-IL" dirty="0"/>
                  <a:t>, מחשב את כל ערכי ה-</a:t>
                </a:r>
                <a:r>
                  <a:rPr lang="en-US" dirty="0"/>
                  <a:t>PED</a:t>
                </a:r>
                <a:r>
                  <a:rPr lang="he-IL" dirty="0"/>
                  <a:t> ולפי פונקציית המטרה מוצא לבסוף את סט הפתרונות הטוב ביותר עבור כל מספר חיישנים.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Ω</a:t>
                </a:r>
                <a:r>
                  <a:rPr lang="en-US" sz="1200" kern="1200" dirty="0">
                    <a:solidFill>
                      <a:schemeClr val="tx1"/>
                    </a:solidFill>
                    <a:effectLst/>
                    <a:latin typeface="+mn-lt"/>
                    <a:ea typeface="+mn-ea"/>
                    <a:cs typeface="+mn-cs"/>
                  </a:rPr>
                  <a:t> and evaluates all possible PED</a:t>
                </a:r>
                <a:r>
                  <a:rPr lang="en-US" sz="1200" i="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21</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ואז מקבלים פרטו יפה כזה – </a:t>
                </a:r>
              </a:p>
              <a:p>
                <a:pPr algn="r" rtl="1"/>
                <a:r>
                  <a:rPr lang="he-IL" sz="1200" kern="1200" dirty="0">
                    <a:solidFill>
                      <a:schemeClr val="tx1"/>
                    </a:solidFill>
                    <a:effectLst/>
                    <a:latin typeface="+mn-lt"/>
                    <a:ea typeface="+mn-ea"/>
                    <a:cs typeface="+mn-cs"/>
                  </a:rPr>
                  <a:t>פה זה עבור 2 הרצות עם פונקציות מטרה שונות – כלומר </a:t>
                </a:r>
                <a:r>
                  <a:rPr lang="he-IL" sz="1200" kern="1200" dirty="0" err="1">
                    <a:solidFill>
                      <a:schemeClr val="tx1"/>
                    </a:solidFill>
                    <a:effectLst/>
                    <a:latin typeface="+mn-lt"/>
                    <a:ea typeface="+mn-ea"/>
                    <a:cs typeface="+mn-cs"/>
                  </a:rPr>
                  <a:t>פונקצית</a:t>
                </a:r>
                <a:r>
                  <a:rPr lang="he-IL" sz="1200" kern="1200" dirty="0">
                    <a:solidFill>
                      <a:schemeClr val="tx1"/>
                    </a:solidFill>
                    <a:effectLst/>
                    <a:latin typeface="+mn-lt"/>
                    <a:ea typeface="+mn-ea"/>
                    <a:cs typeface="+mn-cs"/>
                  </a:rPr>
                  <a:t> מטרה אחת היא מספר החיישנים </a:t>
                </a:r>
                <a:r>
                  <a:rPr lang="he-IL" sz="1200" kern="1200" dirty="0" err="1">
                    <a:solidFill>
                      <a:schemeClr val="tx1"/>
                    </a:solidFill>
                    <a:effectLst/>
                    <a:latin typeface="+mn-lt"/>
                    <a:ea typeface="+mn-ea"/>
                    <a:cs typeface="+mn-cs"/>
                  </a:rPr>
                  <a:t>והשניה</a:t>
                </a:r>
                <a:r>
                  <a:rPr lang="he-IL" sz="1200" kern="1200" dirty="0">
                    <a:solidFill>
                      <a:schemeClr val="tx1"/>
                    </a:solidFill>
                    <a:effectLst/>
                    <a:latin typeface="+mn-lt"/>
                    <a:ea typeface="+mn-ea"/>
                    <a:cs typeface="+mn-cs"/>
                  </a:rPr>
                  <a:t> קשור ל-</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למשל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המינימלי מכל קומבינציה של מעבר בין אותם מספרי מקורות או אחוזון 25 של ערכי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כל נקודה מייצגת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אופטימלי למספר מסוים של חיישנים בין 2 ל170 בערך. </a:t>
                </a:r>
              </a:p>
              <a:p>
                <a:pPr algn="r" rtl="1"/>
                <a:r>
                  <a:rPr lang="he-IL" sz="1200" kern="1200" dirty="0">
                    <a:solidFill>
                      <a:schemeClr val="tx1"/>
                    </a:solidFill>
                    <a:effectLst/>
                    <a:latin typeface="+mn-lt"/>
                    <a:ea typeface="+mn-ea"/>
                    <a:cs typeface="+mn-cs"/>
                  </a:rPr>
                  <a:t>אפשר לראות יפה את הקונפליקט בין מחיר הרשת והביצועים שלה. ערכים גבוהים יותר של </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שאמרנו שזה רגישות גבוהה לשינויים במקור, מושגים על ידי רשת עם מספר רב של חיישנים. </a:t>
                </a:r>
              </a:p>
              <a:p>
                <a:pPr algn="r" rtl="1"/>
                <a:endParaRPr lang="en-US" sz="1200" i="1"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(blue) and </a:t>
                </a:r>
                <a:r>
                  <a:rPr lang="en-US" sz="1200" i="0" kern="1200">
                    <a:solidFill>
                      <a:schemeClr val="tx1"/>
                    </a:solidFill>
                    <a:effectLst/>
                    <a:latin typeface="+mn-lt"/>
                    <a:ea typeface="+mn-ea"/>
                    <a:cs typeface="+mn-cs"/>
                  </a:rPr>
                  <a:t>𝛹_(𝑝𝑒𝑟𝑐𝑒𝑛𝑡𝑖𝑙𝑒_𝑃𝐸𝐷)</a:t>
                </a:r>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22</a:t>
            </a:fld>
            <a:endParaRPr lang="en-US"/>
          </a:p>
        </p:txBody>
      </p:sp>
    </p:spTree>
    <p:extLst>
      <p:ext uri="{BB962C8B-B14F-4D97-AF65-F5344CB8AC3E}">
        <p14:creationId xmlns:p14="http://schemas.microsoft.com/office/powerpoint/2010/main" val="987798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איך נראים הפתרונות האלו במרחב הסימולציה שלנו – לדוגמא – עבור 2 – פתרון לא מומלץ</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ו-15 חיישנים. מימין לפתרונות רואים מטריצה של ערכי ה-</a:t>
                </a:r>
                <a:r>
                  <a:rPr lang="en-US" sz="1200" b="0" i="0" kern="1200" dirty="0">
                    <a:solidFill>
                      <a:schemeClr val="tx1"/>
                    </a:solidFill>
                    <a:effectLst/>
                    <a:latin typeface="+mn-lt"/>
                    <a:ea typeface="+mn-ea"/>
                    <a:cs typeface="+mn-cs"/>
                  </a:rPr>
                  <a:t>PED</a:t>
                </a:r>
                <a:r>
                  <a:rPr lang="he-IL" sz="1200" b="0" i="0" kern="1200" dirty="0">
                    <a:solidFill>
                      <a:schemeClr val="tx1"/>
                    </a:solidFill>
                    <a:effectLst/>
                    <a:latin typeface="+mn-lt"/>
                    <a:ea typeface="+mn-ea"/>
                    <a:cs typeface="+mn-cs"/>
                  </a:rPr>
                  <a:t> המינימליים שנלקחו בין כל זוג טרנספורמציה בין מקורות פעילים - למשל 2 ו-3. ושוב רואים את הערכים הגבוהים יותר בפתרונות עם יותר חיישנים.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באיזשהי</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הערכה ראשונית אפשר פה לראות את </a:t>
                </a: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הפיתרון</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של 15 החיישנים על מפת ריכוזים ממוצעים של הסימולציה.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יש לנו </a:t>
                </a: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איזשהי</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השערה שהמיקומים המועדפים עוקבים אחרי הנגזרת הגבוהה ביותר של הריכוזים מכיוון שמקומות אלו הם הרגישים ביותר למקור. ואת זה נבדוק בהמשך.</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בכל מקרה אם מנסים להשוות את המיקומים המועדפים להנחת חיישנים לעומת מפת הריכוזים הממוצעת מגיעים לכל היותר לקורלציה של בערך 0.5.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(Fig. 4a) and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24</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עוד מההערכה הראשונית של התוצאות אפשר לראות שאם אנחנו מחשבים את המרחק (שוב </a:t>
            </a:r>
            <a:r>
              <a:rPr lang="he-IL" dirty="0" err="1"/>
              <a:t>האוקלידי</a:t>
            </a:r>
            <a:r>
              <a:rPr lang="he-IL" dirty="0"/>
              <a:t>...) בין </a:t>
            </a:r>
            <a:r>
              <a:rPr lang="en-US" dirty="0"/>
              <a:t>n</a:t>
            </a:r>
            <a:r>
              <a:rPr lang="he-IL" dirty="0"/>
              <a:t> הריכוזים הממוצעים הגבוהים ביותר והקריאות הממוצעות של </a:t>
            </a:r>
            <a:r>
              <a:rPr lang="en-US" dirty="0"/>
              <a:t>n</a:t>
            </a:r>
            <a:r>
              <a:rPr lang="he-IL" dirty="0"/>
              <a:t> החיישנים במקומות האופטימליים בהם נפרסו הוא הולך ויורד ככל שמספר החיישנים גדל. </a:t>
            </a:r>
          </a:p>
          <a:p>
            <a:pPr marL="0" algn="r" defTabSz="914400" rtl="1" eaLnBrk="1" latinLnBrk="0" hangingPunct="1"/>
            <a:r>
              <a:rPr lang="he-IL" dirty="0"/>
              <a:t>זה הגיוני, כי אם יש הפלומה הממוצעת מורכבת מ-2 פלומות הוא ישים חיישן איפשהו באמצע ויהיה רחוק מהריכוזים הגבוהים וכלל שנוסיף חיישנים אנחנו יכולים יותר להרשות לעצמנו לשים חיישנים ליד הריכוזים הגבוהים. בכל מקרה, גם זה דברים שעוד צריכים להיבחן. </a:t>
            </a:r>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25</a:t>
            </a:fld>
            <a:endParaRPr lang="en-US"/>
          </a:p>
        </p:txBody>
      </p:sp>
    </p:spTree>
    <p:extLst>
      <p:ext uri="{BB962C8B-B14F-4D97-AF65-F5344CB8AC3E}">
        <p14:creationId xmlns:p14="http://schemas.microsoft.com/office/powerpoint/2010/main" val="2285790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אני אוסיף מילה שלי – שאני חושבת שהכי קל היה לקפוץ ולמצוא איזה </a:t>
            </a:r>
            <a:r>
              <a:rPr lang="he-IL" dirty="0" err="1"/>
              <a:t>פיתרון</a:t>
            </a:r>
            <a:r>
              <a:rPr lang="he-IL" dirty="0"/>
              <a:t> כללי אבל בעצם יותר מעניין ללכת כאן </a:t>
            </a:r>
            <a:r>
              <a:rPr lang="he-IL" dirty="0" err="1"/>
              <a:t>לקייס</a:t>
            </a:r>
            <a:r>
              <a:rPr lang="he-IL" dirty="0"/>
              <a:t> </a:t>
            </a:r>
            <a:r>
              <a:rPr lang="he-IL" dirty="0" err="1"/>
              <a:t>סטדיס</a:t>
            </a:r>
            <a:r>
              <a:rPr lang="he-IL" dirty="0"/>
              <a:t> ולנסות לפרק לחלקים קטנים יותר את הבעיה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26</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28</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29</a:t>
            </a:fld>
            <a:endParaRPr lang="en-US"/>
          </a:p>
        </p:txBody>
      </p:sp>
    </p:spTree>
    <p:extLst>
      <p:ext uri="{BB962C8B-B14F-4D97-AF65-F5344CB8AC3E}">
        <p14:creationId xmlns:p14="http://schemas.microsoft.com/office/powerpoint/2010/main" val="3197435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בעצם כדי להתמודד עם בעיית הייצוג במרחב שנוצרת מדלילות המדידות, יש כמה גישות שכולם מכירים – </a:t>
            </a:r>
          </a:p>
          <a:p>
            <a:pPr marL="171450" indent="-171450" algn="r" defTabSz="914400" rtl="1" eaLnBrk="1" latinLnBrk="0" hangingPunct="1">
              <a:buFontTx/>
              <a:buChar char="-"/>
            </a:pPr>
            <a:r>
              <a:rPr lang="he-IL" dirty="0"/>
              <a:t>אינטרפולציה</a:t>
            </a:r>
            <a:endParaRPr lang="en-US" dirty="0"/>
          </a:p>
          <a:p>
            <a:pPr marL="171450" indent="-171450" algn="r" defTabSz="914400" rtl="1" eaLnBrk="1" latinLnBrk="0" hangingPunct="1">
              <a:buFontTx/>
              <a:buChar char="-"/>
            </a:pPr>
            <a:r>
              <a:rPr lang="en-US" dirty="0"/>
              <a:t>land use regression</a:t>
            </a:r>
          </a:p>
          <a:p>
            <a:pPr marL="171450" indent="-171450" algn="r" defTabSz="914400" rtl="1" eaLnBrk="1" latinLnBrk="0" hangingPunct="1">
              <a:buFontTx/>
              <a:buChar char="-"/>
            </a:pPr>
            <a:r>
              <a:rPr lang="he-IL" dirty="0"/>
              <a:t>או – שימוש במודלים אטמוספיריים של הסעה ודיספרסיה (</a:t>
            </a:r>
            <a:r>
              <a:rPr lang="en-US" dirty="0"/>
              <a:t>ATD</a:t>
            </a:r>
            <a:r>
              <a:rPr lang="he-IL" dirty="0"/>
              <a:t>). </a:t>
            </a:r>
          </a:p>
          <a:p>
            <a:pPr marL="171450" indent="-171450" algn="r" defTabSz="914400" rtl="1" eaLnBrk="1" latinLnBrk="0" hangingPunct="1">
              <a:buFontTx/>
              <a:buChar char="-"/>
            </a:pPr>
            <a:endParaRPr lang="he-IL" dirty="0"/>
          </a:p>
          <a:p>
            <a:pPr marL="171450" indent="-171450" algn="r" defTabSz="914400" rtl="1" eaLnBrk="1" latinLnBrk="0" hangingPunct="1">
              <a:buFontTx/>
              <a:buChar char="-"/>
            </a:pPr>
            <a:r>
              <a:rPr lang="he-IL" dirty="0"/>
              <a:t>המודלים אלו מכמתים בצורה דטרמיניסטית את הפיזור של המזהמים במרחב, אבל מצריכים ידע על המקורות עצמם – מיקום, קצב פליטה, נתוני מזג אוויר וכמובן גם הכימיה... </a:t>
            </a:r>
          </a:p>
          <a:p>
            <a:pPr marL="171450" indent="-171450" algn="r" defTabSz="914400" rtl="1" eaLnBrk="1" latinLnBrk="0" hangingPunct="1">
              <a:buFontTx/>
              <a:buChar char="-"/>
            </a:pPr>
            <a:r>
              <a:rPr lang="he-IL" dirty="0"/>
              <a:t>וזה לא משהו שתמיד יש לנו ולכן לא פעם המדידות הדלילות במרחב משמשות למציאת המקורות בתהליך של </a:t>
            </a:r>
            <a:r>
              <a:rPr lang="en-US" dirty="0"/>
              <a:t>STE</a:t>
            </a:r>
            <a:r>
              <a:rPr lang="he-IL" dirty="0"/>
              <a:t>. </a:t>
            </a:r>
          </a:p>
          <a:p>
            <a:pPr marL="171450" indent="-171450" algn="r" defTabSz="914400" rtl="1" eaLnBrk="1" latinLnBrk="0" hangingPunct="1">
              <a:buFontTx/>
              <a:buChar char="-"/>
            </a:pPr>
            <a:r>
              <a:rPr lang="he-IL" dirty="0"/>
              <a:t>וככה הגעתי לנושא של העבודה הזאת – שי הוא מומחה ל-</a:t>
            </a:r>
            <a:r>
              <a:rPr lang="en-US" dirty="0"/>
              <a:t>STE</a:t>
            </a:r>
            <a:r>
              <a:rPr lang="he-IL" dirty="0"/>
              <a:t> ולחיישנים והתעניינתי בעבודה שלו ומשם נולד כיוון המחקר הזה. </a:t>
            </a:r>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2053616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למה זה חשוב לנו? בעצם הרקע הזה בא לדבר על הבעיה הקיימת היום – </a:t>
            </a:r>
          </a:p>
          <a:p>
            <a:pPr marL="0" algn="r" defTabSz="914400" rtl="1" eaLnBrk="1" latinLnBrk="0" hangingPunct="1"/>
            <a:r>
              <a:rPr lang="he-IL" dirty="0"/>
              <a:t>1. הייצוג הדליל במרחב של תחנות ניטור </a:t>
            </a:r>
          </a:p>
          <a:p>
            <a:pPr marL="0" algn="r" defTabSz="914400" rtl="1" eaLnBrk="1" latinLnBrk="0" hangingPunct="1"/>
            <a:r>
              <a:rPr lang="he-IL" dirty="0"/>
              <a:t>2. המחסור בנתונים ברורים על פליטות נקודתיות שיוצר צורך במציאת איבר מקור. </a:t>
            </a:r>
          </a:p>
          <a:p>
            <a:pPr marL="0" algn="r" defTabSz="914400" rtl="1" eaLnBrk="1" latinLnBrk="0" hangingPunct="1"/>
            <a:endParaRPr lang="he-IL" dirty="0"/>
          </a:p>
          <a:p>
            <a:pPr marL="0" algn="r" defTabSz="914400" rtl="1" eaLnBrk="1" latinLnBrk="0" hangingPunct="1"/>
            <a:r>
              <a:rPr lang="he-IL" dirty="0"/>
              <a:t>ולהעלות את ההשערה ששימוש ב-</a:t>
            </a:r>
            <a:r>
              <a:rPr lang="en-US" dirty="0"/>
              <a:t>WDESN</a:t>
            </a:r>
            <a:r>
              <a:rPr lang="he-IL" dirty="0"/>
              <a:t> של חיישני זיהום אוויר יכול להיות כיוון טוב להתמודדות עם הבעיות האלו. </a:t>
            </a:r>
          </a:p>
          <a:p>
            <a:pPr marL="0" algn="r" defTabSz="914400" rtl="1" eaLnBrk="1" latinLnBrk="0" hangingPunct="1"/>
            <a:r>
              <a:rPr lang="he-IL" dirty="0"/>
              <a:t>עם זאת, השימוש הזה מציג בפנינו בעיה חדשה – והיא הצבת החיישנים ופריסת הרשת בצורה הטובה ביותר. </a:t>
            </a:r>
          </a:p>
          <a:p>
            <a:pPr marL="0" algn="r" defTabSz="914400" rtl="1" eaLnBrk="1" latinLnBrk="0" hangingPunct="1"/>
            <a:endParaRPr lang="he-IL" dirty="0"/>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a:t>
            </a:r>
          </a:p>
          <a:p>
            <a:pPr marL="0" algn="r" defTabSz="914400" rtl="1" eaLnBrk="1" latinLnBrk="0" hangingPunct="1"/>
            <a:r>
              <a:rPr lang="he-IL" dirty="0"/>
              <a:t>אבל.. זה עוד לא המצב ולא בטוח שאי פעם זה יהיה המצב, ולכן יש לנו מגבלות ברורות של עלות פריסה. </a:t>
            </a:r>
          </a:p>
          <a:p>
            <a:pPr marL="0" algn="r" defTabSz="914400" rtl="1" eaLnBrk="1" latinLnBrk="0" hangingPunct="1"/>
            <a:endParaRPr lang="en-US" sz="1200" dirty="0"/>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אז הבעיה הבסיסית של פריסת חיישנים בצורה אופטימלית בעצם מנסה למקסם את שימושיות הרשת </a:t>
                </a:r>
                <a:r>
                  <a:rPr lang="he-IL" sz="1200" dirty="0" err="1">
                    <a:solidFill>
                      <a:srgbClr val="000000"/>
                    </a:solidFill>
                    <a:latin typeface="DaunPenh" pitchFamily="2" charset="0"/>
                    <a:cs typeface="DaunPenh" pitchFamily="2" charset="0"/>
                  </a:rPr>
                  <a:t>ולמנמם</a:t>
                </a:r>
                <a:r>
                  <a:rPr lang="he-IL" sz="1200" dirty="0">
                    <a:solidFill>
                      <a:srgbClr val="000000"/>
                    </a:solidFill>
                    <a:latin typeface="DaunPenh" pitchFamily="2" charset="0"/>
                    <a:cs typeface="DaunPenh" pitchFamily="2" charset="0"/>
                  </a:rPr>
                  <a:t> את העלות שלה,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והבעיה הזאת שקולה לבעיית </a:t>
                </a:r>
                <a:r>
                  <a:rPr lang="he-IL" sz="1200" dirty="0" err="1">
                    <a:solidFill>
                      <a:srgbClr val="000000"/>
                    </a:solidFill>
                    <a:latin typeface="DaunPenh" pitchFamily="2" charset="0"/>
                    <a:cs typeface="DaunPenh" pitchFamily="2" charset="0"/>
                  </a:rPr>
                  <a:t>הזירו</a:t>
                </a:r>
                <a:r>
                  <a:rPr lang="he-IL" sz="1200" dirty="0">
                    <a:solidFill>
                      <a:srgbClr val="000000"/>
                    </a:solidFill>
                    <a:latin typeface="DaunPenh" pitchFamily="2" charset="0"/>
                    <a:cs typeface="DaunPenh" pitchFamily="2" charset="0"/>
                  </a:rPr>
                  <a:t>-וואן נפסק </a:t>
                </a:r>
                <a:r>
                  <a:rPr lang="he-IL" sz="1200" dirty="0" err="1">
                    <a:solidFill>
                      <a:srgbClr val="000000"/>
                    </a:solidFill>
                    <a:latin typeface="DaunPenh" pitchFamily="2" charset="0"/>
                    <a:cs typeface="DaunPenh" pitchFamily="2" charset="0"/>
                  </a:rPr>
                  <a:t>פרובלום</a:t>
                </a:r>
                <a:r>
                  <a:rPr lang="he-IL" sz="1200" dirty="0">
                    <a:solidFill>
                      <a:srgbClr val="000000"/>
                    </a:solidFill>
                    <a:latin typeface="DaunPenh" pitchFamily="2" charset="0"/>
                    <a:cs typeface="DaunPenh" pitchFamily="2" charset="0"/>
                  </a:rPr>
                  <a:t> (או בעיית תיק הגב). הבעיה אומרת – בהינתן סט של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פריטים, כל פריט עם ערך מסוים ועלות מסוימת, איך אנחנו בוחרים תת קבוצה מהפריטים האלו כך שאנחנו ממקסמים את הערך של הדברים שלקחנו אבל שהעלות לא תעלה על התקציב שלנו ?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פתרונות אפשריים יכולים להיות מיוצגים במערך בינארי באורך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כך ש-1 אומר שהפריט נכנס לתיק או שהחיישן מוצב ו-0 אומר שלא.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הבעיה הזאת היא ממשפחה של בעיות שמבחינת סיבוכיות, לא ניתן לפתור אותן בזמן </a:t>
                </a:r>
                <a:r>
                  <a:rPr lang="he-IL" sz="1200" dirty="0" err="1">
                    <a:solidFill>
                      <a:srgbClr val="000000"/>
                    </a:solidFill>
                    <a:latin typeface="DaunPenh" pitchFamily="2" charset="0"/>
                    <a:cs typeface="DaunPenh" pitchFamily="2" charset="0"/>
                  </a:rPr>
                  <a:t>פולינומי</a:t>
                </a:r>
                <a:r>
                  <a:rPr lang="he-IL" sz="1200" dirty="0">
                    <a:solidFill>
                      <a:srgbClr val="000000"/>
                    </a:solidFill>
                    <a:latin typeface="DaunPenh" pitchFamily="2" charset="0"/>
                    <a:cs typeface="DaunPenh" pitchFamily="2" charset="0"/>
                  </a:rPr>
                  <a:t> (מעבר לגודל מסוים של הבעיה).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ולכן מגודל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 כמו </a:t>
                </a:r>
                <a:r>
                  <a:rPr lang="he-IL" sz="1200" dirty="0" err="1">
                    <a:solidFill>
                      <a:srgbClr val="000000"/>
                    </a:solidFill>
                    <a:latin typeface="DaunPenh" pitchFamily="2" charset="0"/>
                    <a:cs typeface="DaunPenh" pitchFamily="2" charset="0"/>
                  </a:rPr>
                  <a:t>אלגורימים</a:t>
                </a:r>
                <a:r>
                  <a:rPr lang="he-IL" sz="1200" dirty="0">
                    <a:solidFill>
                      <a:srgbClr val="000000"/>
                    </a:solidFill>
                    <a:latin typeface="DaunPenh" pitchFamily="2" charset="0"/>
                    <a:cs typeface="DaunPenh" pitchFamily="2" charset="0"/>
                  </a:rPr>
                  <a:t> אבולוציוניים למשל.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304863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היפותזת העבודה אומרת שניתן למצוא סט של פתרונות אופטימליים לפריסה של חיישנים במרחב באמצעות שיטות אופטימיזציה מרובת-מטרות שיאזנו בין יכולות האיתור של הרשת והדרישות האופרטיביות או המשאבים הקיימים.</a:t>
            </a: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r>
              <a:rPr lang="he-IL" sz="1200" dirty="0">
                <a:solidFill>
                  <a:schemeClr val="tx1">
                    <a:lumMod val="85000"/>
                    <a:lumOff val="15000"/>
                  </a:schemeClr>
                </a:solidFill>
                <a:latin typeface="DaunPenh" pitchFamily="2" charset="0"/>
                <a:cs typeface="DaunPenh" pitchFamily="2" charset="0"/>
              </a:rPr>
              <a:t>מטרות המחקר הן לפתח מודל אופטימיזציה שיהיה כלי למקבלי ההחלטות, עם כמה מודולים שונים –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 מציאת פריסה שתמקסם את רגישות הרשת לשינויים באיבר המקור. זה יהיה מודל </a:t>
            </a:r>
            <a:r>
              <a:rPr lang="he-IL" sz="1200" dirty="0" err="1">
                <a:solidFill>
                  <a:schemeClr val="tx1">
                    <a:lumMod val="85000"/>
                    <a:lumOff val="15000"/>
                  </a:schemeClr>
                </a:solidFill>
                <a:latin typeface="DaunPenh" pitchFamily="2" charset="0"/>
                <a:cs typeface="DaunPenh" pitchFamily="2" charset="0"/>
              </a:rPr>
              <a:t>רובאסטי</a:t>
            </a:r>
            <a:r>
              <a:rPr lang="he-IL" sz="1200" dirty="0">
                <a:solidFill>
                  <a:schemeClr val="tx1">
                    <a:lumMod val="85000"/>
                    <a:lumOff val="15000"/>
                  </a:schemeClr>
                </a:solidFill>
                <a:latin typeface="DaunPenh" pitchFamily="2" charset="0"/>
                <a:cs typeface="DaunPenh" pitchFamily="2" charset="0"/>
              </a:rPr>
              <a:t>, </a:t>
            </a:r>
            <a:r>
              <a:rPr lang="he-IL" sz="1200" dirty="0" err="1">
                <a:solidFill>
                  <a:schemeClr val="tx1">
                    <a:lumMod val="85000"/>
                    <a:lumOff val="15000"/>
                  </a:schemeClr>
                </a:solidFill>
                <a:latin typeface="DaunPenh" pitchFamily="2" charset="0"/>
                <a:cs typeface="DaunPenh" pitchFamily="2" charset="0"/>
              </a:rPr>
              <a:t>סטדי</a:t>
            </a:r>
            <a:r>
              <a:rPr lang="he-IL" sz="1200" dirty="0">
                <a:solidFill>
                  <a:schemeClr val="tx1">
                    <a:lumMod val="85000"/>
                    <a:lumOff val="15000"/>
                  </a:schemeClr>
                </a:solidFill>
                <a:latin typeface="DaunPenh" pitchFamily="2" charset="0"/>
                <a:cs typeface="DaunPenh" pitchFamily="2" charset="0"/>
              </a:rPr>
              <a:t> סטייט.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זמני – מציאה של אסטרטגיית פריסה מחדש כתוצאה משינויים במזג האוויר או בפליטות עם "מאמץ מעבר" הכי נמוך שאפשר.</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וזמני – שמחבר את שני המודלים הקודמים ולוקח בחשבון גם את ההסתברות לשינויים הצפויים.</a:t>
            </a:r>
            <a:endParaRPr lang="en-US" sz="1200" dirty="0">
              <a:solidFill>
                <a:schemeClr val="tx1">
                  <a:lumMod val="85000"/>
                  <a:lumOff val="15000"/>
                </a:schemeClr>
              </a:solidFill>
              <a:latin typeface="DaunPenh" pitchFamily="2" charset="0"/>
              <a:cs typeface="DaunPenh" pitchFamily="2" charset="0"/>
            </a:endParaRPr>
          </a:p>
          <a:p>
            <a:pPr algn="just"/>
            <a:endParaRPr lang="he-IL" sz="1200" dirty="0">
              <a:solidFill>
                <a:schemeClr val="tx1">
                  <a:lumMod val="85000"/>
                  <a:lumOff val="15000"/>
                </a:schemeClr>
              </a:solidFill>
              <a:latin typeface="DaunPenh" pitchFamily="2" charset="0"/>
              <a:cs typeface="DaunPenh" pitchFamily="2" charset="0"/>
            </a:endParaRPr>
          </a:p>
          <a:p>
            <a:pPr algn="just" rtl="1"/>
            <a:r>
              <a:rPr lang="he-IL" sz="1200" dirty="0">
                <a:solidFill>
                  <a:schemeClr val="tx1">
                    <a:lumMod val="85000"/>
                    <a:lumOff val="15000"/>
                  </a:schemeClr>
                </a:solidFill>
                <a:latin typeface="DaunPenh" pitchFamily="2" charset="0"/>
                <a:cs typeface="DaunPenh" pitchFamily="2" charset="0"/>
              </a:rPr>
              <a:t>חוץ מזה, במהלך פיתוח של כל אחד מהמודולים, אנחנו רוצים לבחון </a:t>
            </a:r>
            <a:r>
              <a:rPr lang="he-IL" sz="1200" dirty="0" err="1">
                <a:solidFill>
                  <a:schemeClr val="tx1">
                    <a:lumMod val="85000"/>
                    <a:lumOff val="15000"/>
                  </a:schemeClr>
                </a:solidFill>
                <a:latin typeface="DaunPenh" pitchFamily="2" charset="0"/>
                <a:cs typeface="DaunPenh" pitchFamily="2" charset="0"/>
              </a:rPr>
              <a:t>קונפיגורציות</a:t>
            </a:r>
            <a:r>
              <a:rPr lang="he-IL" sz="1200" dirty="0">
                <a:solidFill>
                  <a:schemeClr val="tx1">
                    <a:lumMod val="85000"/>
                    <a:lumOff val="15000"/>
                  </a:schemeClr>
                </a:solidFill>
                <a:latin typeface="DaunPenh" pitchFamily="2" charset="0"/>
                <a:cs typeface="DaunPenh" pitchFamily="2" charset="0"/>
              </a:rPr>
              <a:t> שונות, תנאי מזג אוויר ופליטות שונות, מערך הטרוגני של חיישנים ובתקווה גם מקרה מהעולם </a:t>
            </a:r>
            <a:r>
              <a:rPr lang="he-IL" sz="1200" dirty="0" err="1">
                <a:solidFill>
                  <a:schemeClr val="tx1">
                    <a:lumMod val="85000"/>
                    <a:lumOff val="15000"/>
                  </a:schemeClr>
                </a:solidFill>
                <a:latin typeface="DaunPenh" pitchFamily="2" charset="0"/>
                <a:cs typeface="DaunPenh" pitchFamily="2" charset="0"/>
              </a:rPr>
              <a:t>האמיתי</a:t>
            </a:r>
            <a:r>
              <a:rPr lang="he-IL" sz="1200" dirty="0">
                <a:solidFill>
                  <a:schemeClr val="tx1">
                    <a:lumMod val="85000"/>
                    <a:lumOff val="15000"/>
                  </a:schemeClr>
                </a:solidFill>
                <a:latin typeface="DaunPenh" pitchFamily="2" charset="0"/>
                <a:cs typeface="DaunPenh" pitchFamily="2" charset="0"/>
              </a:rPr>
              <a:t>.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7</a:t>
            </a:fld>
            <a:endParaRPr lang="en-US"/>
          </a:p>
        </p:txBody>
      </p:sp>
    </p:spTree>
    <p:extLst>
      <p:ext uri="{BB962C8B-B14F-4D97-AF65-F5344CB8AC3E}">
        <p14:creationId xmlns:p14="http://schemas.microsoft.com/office/powerpoint/2010/main" val="1695859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מקריאה של עבודות בתחום, בעיקר אפשר לראות שמה שמנחה את תהליך האופטימיזציה שמוצע למציאת </a:t>
                </a:r>
                <a:r>
                  <a:rPr lang="he-IL" dirty="0" err="1"/>
                  <a:t>הפריסת</a:t>
                </a:r>
                <a:r>
                  <a:rPr lang="he-IL" dirty="0"/>
                  <a:t> האופטימלית של החיישנים זה המטרה היישומית שלהם – למשל, בשביל הערכת חשיפה של </a:t>
                </a:r>
                <a:r>
                  <a:rPr lang="he-IL" dirty="0" err="1"/>
                  <a:t>אוכלוסיה</a:t>
                </a:r>
                <a:r>
                  <a:rPr lang="he-IL" dirty="0"/>
                  <a:t>, אז צריך לתת משקל למקומות מגורים, מציאת </a:t>
                </a:r>
                <a:r>
                  <a:rPr lang="he-IL" dirty="0" err="1"/>
                  <a:t>פיקים</a:t>
                </a:r>
                <a:r>
                  <a:rPr lang="he-IL" dirty="0"/>
                  <a:t> – צריך לשים איפה שהריכוזים הכי גבוהים וכדומה. </a:t>
                </a:r>
              </a:p>
              <a:p>
                <a:pPr marL="0" algn="r" defTabSz="914400" rtl="1" eaLnBrk="1" latinLnBrk="0" hangingPunct="1"/>
                <a:r>
                  <a:rPr lang="he-IL" dirty="0"/>
                  <a:t>זה עודד אותי כי בעצם זה הראה שבגלל הספציפיות הזאת, תמיד קיימת רלוונטיות לעבודות אחרות עם יישומים ספציפיים אחרים.</a:t>
                </a:r>
              </a:p>
              <a:p>
                <a:pPr marL="0" algn="r" defTabSz="914400" rtl="1" eaLnBrk="1" latinLnBrk="0" hangingPunct="1"/>
                <a:r>
                  <a:rPr lang="he-IL" dirty="0"/>
                  <a:t>חוץ מזה ראיתי לא מעט פערים אחרים - </a:t>
                </a:r>
              </a:p>
              <a:p>
                <a:pPr marL="171450" indent="-171450" algn="r" defTabSz="914400" rtl="1" eaLnBrk="1" latinLnBrk="0" hangingPunct="1">
                  <a:buFontTx/>
                  <a:buChar char="-"/>
                </a:pPr>
                <a:r>
                  <a:rPr lang="he-IL" dirty="0"/>
                  <a:t>רוב העבודות התמקדו בתהליך אופטימיזציה על מספר חיישנים שנקבע מראש</a:t>
                </a:r>
              </a:p>
              <a:p>
                <a:pPr marL="171450" indent="-171450" algn="r" defTabSz="914400" rtl="1" eaLnBrk="1" latinLnBrk="0" hangingPunct="1">
                  <a:buFontTx/>
                  <a:buChar char="-"/>
                </a:pPr>
                <a:r>
                  <a:rPr lang="he-IL" dirty="0"/>
                  <a:t>רוב העבודות הסתמכו על מדידות קיימות באזור כלשהו ולא על מודל דיספרסיה</a:t>
                </a:r>
              </a:p>
              <a:p>
                <a:pPr marL="171450" indent="-171450" algn="r" defTabSz="914400" rtl="1" eaLnBrk="1" latinLnBrk="0" hangingPunct="1">
                  <a:buFontTx/>
                  <a:buChar char="-"/>
                </a:pPr>
                <a:r>
                  <a:rPr lang="he-IL" dirty="0"/>
                  <a:t>הרבה מהעבודות בכלל לא עסקו בזיהום אוויר אלא בהנחת חיישנים כלשהם והניחו הנחות לא מתאימות כמו ירידה בהסתברות האיתור שיורדת בצורה </a:t>
                </a:r>
                <a:r>
                  <a:rPr lang="he-IL" dirty="0" err="1"/>
                  <a:t>אקספוננציאלית</a:t>
                </a:r>
                <a:endParaRPr lang="he-IL" dirty="0"/>
              </a:p>
              <a:p>
                <a:pPr marL="171450" indent="-171450" algn="r" defTabSz="914400" rtl="1" eaLnBrk="1" latinLnBrk="0" hangingPunct="1">
                  <a:buFontTx/>
                  <a:buChar char="-"/>
                </a:pPr>
                <a:r>
                  <a:rPr lang="he-IL" dirty="0"/>
                  <a:t>והרבה מהעבודות בסופו של דבר הניחו חיישנים באזורים בהם הריכוזים הממוצעים הגבוהים ביותר. </a:t>
                </a:r>
              </a:p>
              <a:p>
                <a:pPr marL="171450" indent="-171450" algn="r" defTabSz="914400" rtl="1" eaLnBrk="1" latinLnBrk="0" hangingPunct="1">
                  <a:buFontTx/>
                  <a:buChar char="-"/>
                </a:pPr>
                <a:endParaRPr lang="he-IL" dirty="0"/>
              </a:p>
              <a:p>
                <a:pPr marL="0" algn="r" defTabSz="914400" rtl="1" eaLnBrk="1" latinLnBrk="0" hangingPunct="1"/>
                <a:r>
                  <a:rPr lang="he-IL" dirty="0"/>
                  <a:t>פרט לכך, הרבה מאוד עבודות הגיעו מרקע של חוקרים ממדעי המחשב, כך שהעבודות מתמקדות ביעילות ובהורדת זמני חישוב ופחות בהבנה של תהליכים ותופעות של זיהום אוויר או ביישומיות.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8</a:t>
            </a:fld>
            <a:endParaRPr lang="en-US"/>
          </a:p>
        </p:txBody>
      </p:sp>
    </p:spTree>
    <p:extLst>
      <p:ext uri="{BB962C8B-B14F-4D97-AF65-F5344CB8AC3E}">
        <p14:creationId xmlns:p14="http://schemas.microsoft.com/office/powerpoint/2010/main" val="3647719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latin typeface="DaunPenh" pitchFamily="2" charset="0"/>
                <a:cs typeface="DaunPenh" pitchFamily="2" charset="0"/>
              </a:rPr>
              <a:t>אני ארחיב מעט על שלושת הדברים האלו והקשר שלהם לעבודה הזאת</a:t>
            </a:r>
          </a:p>
          <a:p>
            <a:pPr marL="171450" indent="-171450" algn="r" rtl="1">
              <a:buFontTx/>
              <a:buChar char="-"/>
            </a:pPr>
            <a:r>
              <a:rPr lang="he-IL" sz="1200" dirty="0">
                <a:latin typeface="DaunPenh" pitchFamily="2" charset="0"/>
                <a:cs typeface="DaunPenh" pitchFamily="2" charset="0"/>
              </a:rPr>
              <a:t>הפרמטרים המטאורולוגיים הרלוונטיים</a:t>
            </a:r>
          </a:p>
          <a:p>
            <a:pPr marL="171450" indent="-171450" algn="r" rtl="1">
              <a:buFontTx/>
              <a:buChar char="-"/>
            </a:pPr>
            <a:r>
              <a:rPr lang="he-IL" sz="1200" dirty="0">
                <a:latin typeface="DaunPenh" pitchFamily="2" charset="0"/>
                <a:cs typeface="DaunPenh" pitchFamily="2" charset="0"/>
              </a:rPr>
              <a:t>מודל ההסעה והדיספרסיה שהשתמשנו בינתיים</a:t>
            </a:r>
          </a:p>
          <a:p>
            <a:pPr marL="171450" indent="-171450" algn="r" rtl="1">
              <a:buFontTx/>
              <a:buChar char="-"/>
            </a:pPr>
            <a:r>
              <a:rPr lang="he-IL" sz="1200" dirty="0">
                <a:latin typeface="DaunPenh" pitchFamily="2" charset="0"/>
                <a:cs typeface="DaunPenh" pitchFamily="2" charset="0"/>
              </a:rPr>
              <a:t>וקצת על אופטימיזציה מרובת מטרות, אלגוריתמים אבולוציוניים וכלי האופטימיזציה שאנחנו עובדים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כרגע</a:t>
            </a:r>
          </a:p>
          <a:p>
            <a:pPr algn="r" rtl="1"/>
            <a:endParaRPr lang="he-IL" sz="1200" dirty="0">
              <a:latin typeface="DaunPenh" pitchFamily="2" charset="0"/>
              <a:cs typeface="DaunPenh" pitchFamily="2" charset="0"/>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3975924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6B7378-31A9-DB44-894C-03E8C2ED7889}" type="datetime1">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D4C73-60D3-0342-B8C6-34098BE63682}" type="datetime1">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E47F4E-766A-634E-B452-E6116746C5B4}" type="datetime1">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1B0F1-5C2A-1B45-9D89-48C964EA1C03}" type="datetime1">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6FE8B2-3E6B-CE42-88A5-3F4A2A52E42A}" type="datetime1">
              <a:rPr lang="en-US" smtClean="0"/>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2B9CD-4C29-6044-AA8C-05AEABECC371}" type="datetime1">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6105AE-9694-2C42-83F0-527CA5043850}" type="datetime1">
              <a:rPr lang="en-US" smtClean="0"/>
              <a:t>8/6/19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00107C-4825-A24A-A5AF-9370509A2654}" type="datetime1">
              <a:rPr lang="en-US" smtClean="0"/>
              <a:t>8/6/19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4FBF49-E7DF-8442-A5FC-8F1B71B6E125}" type="datetime1">
              <a:rPr lang="en-US" smtClean="0"/>
              <a:t>8/6/19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BD626-B034-C248-A363-3CFE6CB8C2E5}" type="datetime1">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D6F037-90D4-BA4D-8A01-601C77890850}" type="datetime1">
              <a:rPr lang="en-US" smtClean="0"/>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F0E9C-7D03-4A47-A0EB-A556169A1B7F}" type="datetime1">
              <a:rPr lang="en-US" smtClean="0"/>
              <a:t>8/6/19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459695" y="1625772"/>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a:off x="5010912" y="4700016"/>
            <a:ext cx="7181068" cy="53596"/>
          </a:xfrm>
          <a:prstGeom prst="rect">
            <a:avLst/>
          </a:prstGeom>
          <a:solidFill>
            <a:schemeClr val="tx1">
              <a:lumMod val="85000"/>
            </a:schemeClr>
          </a:solidFill>
        </p:spPr>
        <p:txBody>
          <a:bodyPr wrap="square" rtlCol="0">
            <a:spAutoFit/>
          </a:bodyPr>
          <a:lstStyle/>
          <a:p>
            <a:endParaRPr lang="en-US" dirty="0"/>
          </a:p>
        </p:txBody>
      </p:sp>
      <p:sp>
        <p:nvSpPr>
          <p:cNvPr id="8" name="Slide Number Placeholder 18">
            <a:extLst>
              <a:ext uri="{FF2B5EF4-FFF2-40B4-BE49-F238E27FC236}">
                <a16:creationId xmlns:a16="http://schemas.microsoft.com/office/drawing/2014/main" id="{B5C90E21-E0E5-1A46-A34E-C6B7B8EB4FE3}"/>
              </a:ext>
            </a:extLst>
          </p:cNvPr>
          <p:cNvSpPr>
            <a:spLocks noGrp="1"/>
          </p:cNvSpPr>
          <p:nvPr>
            <p:ph type="sldNum" sz="quarter" idx="12"/>
          </p:nvPr>
        </p:nvSpPr>
        <p:spPr>
          <a:xfrm>
            <a:off x="9310688" y="6384925"/>
            <a:ext cx="2743200" cy="365125"/>
          </a:xfrm>
        </p:spPr>
        <p:txBody>
          <a:bodyPr/>
          <a:lstStyle/>
          <a:p>
            <a:fld id="{CBA4AC6D-9836-9F4A-961A-ECAC0CEAF37F}" type="slidenum">
              <a:rPr lang="en-US" smtClean="0"/>
              <a:t>1</a:t>
            </a:fld>
            <a:r>
              <a:rPr lang="en-US" dirty="0"/>
              <a:t>/97</a:t>
            </a:r>
          </a:p>
        </p:txBody>
      </p:sp>
      <p:sp>
        <p:nvSpPr>
          <p:cNvPr id="9" name="Slide Number Placeholder 18">
            <a:extLst>
              <a:ext uri="{FF2B5EF4-FFF2-40B4-BE49-F238E27FC236}">
                <a16:creationId xmlns:a16="http://schemas.microsoft.com/office/drawing/2014/main" id="{05E2BF7E-C076-FC4B-ABC6-1D5B22ACA72C}"/>
              </a:ext>
            </a:extLst>
          </p:cNvPr>
          <p:cNvSpPr txBox="1">
            <a:spLocks/>
          </p:cNvSpPr>
          <p:nvPr/>
        </p:nvSpPr>
        <p:spPr>
          <a:xfrm>
            <a:off x="9310688" y="63849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1</a:t>
            </a:fld>
            <a:r>
              <a:rPr lang="en-US" dirty="0"/>
              <a:t>/26</a:t>
            </a:r>
          </a:p>
        </p:txBody>
      </p:sp>
      <p:sp>
        <p:nvSpPr>
          <p:cNvPr id="10" name="Subtitle 2">
            <a:extLst>
              <a:ext uri="{FF2B5EF4-FFF2-40B4-BE49-F238E27FC236}">
                <a16:creationId xmlns:a16="http://schemas.microsoft.com/office/drawing/2014/main" id="{C4324FC2-CB50-1F4B-8509-1F68C0B0A4AF}"/>
              </a:ext>
            </a:extLst>
          </p:cNvPr>
          <p:cNvSpPr txBox="1">
            <a:spLocks/>
          </p:cNvSpPr>
          <p:nvPr/>
        </p:nvSpPr>
        <p:spPr>
          <a:xfrm>
            <a:off x="4206240" y="4938742"/>
            <a:ext cx="7552523" cy="196272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latin typeface="DaunPenh" pitchFamily="2" charset="0"/>
                <a:cs typeface="DaunPenh" pitchFamily="2" charset="0"/>
              </a:rPr>
              <a:t>Pre-Thesis seminar - 7.8.2019</a:t>
            </a:r>
          </a:p>
          <a:p>
            <a:r>
              <a:rPr lang="en-US" sz="3200" dirty="0" err="1">
                <a:latin typeface="DaunPenh" pitchFamily="2" charset="0"/>
                <a:cs typeface="DaunPenh" pitchFamily="2" charset="0"/>
              </a:rPr>
              <a:t>Idit</a:t>
            </a:r>
            <a:r>
              <a:rPr lang="en-US" sz="3200" dirty="0">
                <a:latin typeface="DaunPenh" pitchFamily="2" charset="0"/>
                <a:cs typeface="DaunPenh" pitchFamily="2" charset="0"/>
              </a:rPr>
              <a:t> </a:t>
            </a:r>
            <a:r>
              <a:rPr lang="en-US" sz="3200" dirty="0" err="1">
                <a:latin typeface="DaunPenh" pitchFamily="2" charset="0"/>
                <a:cs typeface="DaunPenh" pitchFamily="2" charset="0"/>
              </a:rPr>
              <a:t>Belachsen</a:t>
            </a:r>
            <a:endParaRPr lang="en-US" sz="3200" dirty="0">
              <a:latin typeface="DaunPenh" pitchFamily="2" charset="0"/>
              <a:cs typeface="DaunPenh" pitchFamily="2" charset="0"/>
            </a:endParaRPr>
          </a:p>
          <a:p>
            <a:r>
              <a:rPr lang="en-US" sz="3200" b="1" dirty="0">
                <a:latin typeface="DaunPenh" pitchFamily="2" charset="0"/>
                <a:cs typeface="DaunPenh" pitchFamily="2" charset="0"/>
              </a:rPr>
              <a:t>Advisors:</a:t>
            </a:r>
            <a:r>
              <a:rPr lang="en-US" sz="3200" dirty="0">
                <a:latin typeface="DaunPenh" pitchFamily="2" charset="0"/>
                <a:cs typeface="DaunPenh" pitchFamily="2" charset="0"/>
              </a:rPr>
              <a:t> Associate Professors - Barak </a:t>
            </a:r>
            <a:r>
              <a:rPr lang="en-US" sz="3200" dirty="0" err="1">
                <a:latin typeface="DaunPenh" pitchFamily="2" charset="0"/>
                <a:cs typeface="DaunPenh" pitchFamily="2" charset="0"/>
              </a:rPr>
              <a:t>Fishbain</a:t>
            </a:r>
            <a:r>
              <a:rPr lang="en-US" sz="3200" dirty="0">
                <a:latin typeface="DaunPenh" pitchFamily="2" charset="0"/>
                <a:cs typeface="DaunPenh" pitchFamily="2" charset="0"/>
              </a:rPr>
              <a:t>, Shai Kendler</a:t>
            </a:r>
          </a:p>
          <a:p>
            <a:endParaRPr lang="en-US" sz="3200" dirty="0">
              <a:latin typeface="DaunPenh" pitchFamily="2" charset="0"/>
              <a:cs typeface="DaunPenh" pitchFamily="2" charset="0"/>
            </a:endParaRPr>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 models</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597547" y="301169"/>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10</a:t>
            </a:fld>
            <a:endParaRPr lang="en-US"/>
          </a:p>
        </p:txBody>
      </p:sp>
      <p:grpSp>
        <p:nvGrpSpPr>
          <p:cNvPr id="5" name="Group 4">
            <a:extLst>
              <a:ext uri="{FF2B5EF4-FFF2-40B4-BE49-F238E27FC236}">
                <a16:creationId xmlns:a16="http://schemas.microsoft.com/office/drawing/2014/main" id="{0E57B056-3768-5F4C-AB36-ADFFDCAF1BF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388C7D88-D1CF-EB4D-997E-F3F5790FB950}"/>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CE4570A-79CB-5D4A-BF0F-0C836B01205C}"/>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10" name="Rectangle 9">
            <a:extLst>
              <a:ext uri="{FF2B5EF4-FFF2-40B4-BE49-F238E27FC236}">
                <a16:creationId xmlns:a16="http://schemas.microsoft.com/office/drawing/2014/main" id="{E04EA2AF-97BA-2E4A-91F2-B869F9860ACC}"/>
              </a:ext>
            </a:extLst>
          </p:cNvPr>
          <p:cNvSpPr/>
          <p:nvPr/>
        </p:nvSpPr>
        <p:spPr>
          <a:xfrm>
            <a:off x="1397044" y="3720704"/>
            <a:ext cx="8585156" cy="1938992"/>
          </a:xfrm>
          <a:prstGeom prst="rect">
            <a:avLst/>
          </a:prstGeom>
        </p:spPr>
        <p:txBody>
          <a:bodyPr wrap="square">
            <a:spAutoFit/>
          </a:bodyPr>
          <a:lstStyle/>
          <a:p>
            <a:pPr marL="457200" indent="-457200">
              <a:buFont typeface="Arial" panose="020B0604020202020204" pitchFamily="34" charset="0"/>
              <a:buChar char="•"/>
            </a:pPr>
            <a:r>
              <a:rPr lang="en-US" sz="3000" b="1" dirty="0">
                <a:latin typeface="DaunPenh" pitchFamily="2" charset="0"/>
                <a:cs typeface="DaunPenh" pitchFamily="2" charset="0"/>
              </a:rPr>
              <a:t>The Gaussian plume model </a:t>
            </a:r>
            <a:r>
              <a:rPr lang="en-US" sz="3000" dirty="0">
                <a:latin typeface="DaunPenh" pitchFamily="2" charset="0"/>
                <a:cs typeface="DaunPenh" pitchFamily="2" charset="0"/>
              </a:rPr>
              <a:t>- analytical steady state solution to the advection-diffusion equation for idealized circumstances </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4"/>
          <a:stretch>
            <a:fillRect/>
          </a:stretch>
        </p:blipFill>
        <p:spPr>
          <a:xfrm>
            <a:off x="6492332" y="82855"/>
            <a:ext cx="5559861" cy="3557430"/>
          </a:xfrm>
          <a:prstGeom prst="rect">
            <a:avLst/>
          </a:prstGeom>
        </p:spPr>
      </p:pic>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4E51034D-BCC3-9141-A13C-F8B590D2782A}"/>
                  </a:ext>
                </a:extLst>
              </p:cNvPr>
              <p:cNvSpPr/>
              <p:nvPr/>
            </p:nvSpPr>
            <p:spPr>
              <a:xfrm>
                <a:off x="1349488" y="5025475"/>
                <a:ext cx="7891272" cy="7359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𝑄</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𝑄</m:t>
                          </m:r>
                        </m:num>
                        <m:den>
                          <m:acc>
                            <m:accPr>
                              <m:chr m:val="̅"/>
                              <m:ctrlPr>
                                <a:rPr lang="en-US" i="1">
                                  <a:latin typeface="Cambria Math" panose="02040503050406030204" pitchFamily="18" charset="0"/>
                                </a:rPr>
                              </m:ctrlPr>
                            </m:accPr>
                            <m:e>
                              <m:r>
                                <a:rPr lang="en-US" i="1">
                                  <a:latin typeface="Cambria Math" panose="02040503050406030204" pitchFamily="18" charset="0"/>
                                </a:rPr>
                                <m:t>𝑢</m:t>
                              </m:r>
                            </m:e>
                          </m:acc>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r>
                                <a:rPr lang="en-US" i="1">
                                  <a:latin typeface="Cambria Math" panose="02040503050406030204" pitchFamily="18" charset="0"/>
                                </a:rPr>
                                <m:t>𝜎</m:t>
                              </m:r>
                            </m:e>
                            <m:sub>
                              <m:r>
                                <a:rPr lang="en-US" i="1">
                                  <a:latin typeface="Cambria Math" panose="02040503050406030204" pitchFamily="18" charset="0"/>
                                </a:rPr>
                                <m:t>𝑧</m:t>
                              </m:r>
                            </m:sub>
                          </m:sSub>
                          <m:r>
                            <a:rPr lang="en-US" i="0">
                              <a:latin typeface="Cambria Math" panose="02040503050406030204" pitchFamily="18" charset="0"/>
                            </a:rPr>
                            <m:t>2</m:t>
                          </m:r>
                          <m:r>
                            <a:rPr lang="en-US" i="1">
                              <a:latin typeface="Cambria Math" panose="02040503050406030204" pitchFamily="18" charset="0"/>
                            </a:rPr>
                            <m:t>𝜋</m:t>
                          </m:r>
                        </m:den>
                      </m:f>
                      <m:r>
                        <m:rPr>
                          <m:sty m:val="p"/>
                        </m:rPr>
                        <a:rPr lang="en-US" i="0">
                          <a:latin typeface="Cambria Math" panose="02040503050406030204" pitchFamily="18" charset="0"/>
                        </a:rPr>
                        <m:t>exp</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𝑦</m:t>
                                  </m:r>
                                </m:sub>
                                <m:sup>
                                  <m:r>
                                    <a:rPr lang="en-US" i="0">
                                      <a:latin typeface="Cambria Math" panose="02040503050406030204" pitchFamily="18" charset="0"/>
                                    </a:rPr>
                                    <m:t>2</m:t>
                                  </m:r>
                                </m:sup>
                              </m:sSubSup>
                            </m:den>
                          </m:f>
                        </m:e>
                      </m:d>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𝐻</m:t>
                                              </m:r>
                                            </m:e>
                                          </m:d>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0">
                                              <a:latin typeface="Cambria Math" panose="02040503050406030204" pitchFamily="18" charset="0"/>
                                            </a:rPr>
                                            <m:t>2</m:t>
                                          </m:r>
                                        </m:sup>
                                      </m:sSubSup>
                                    </m:den>
                                  </m:f>
                                </m:e>
                              </m:d>
                            </m:e>
                          </m:func>
                          <m:r>
                            <a:rPr lang="en-US" i="0">
                              <a:latin typeface="Cambria Math" panose="02040503050406030204" pitchFamily="18" charset="0"/>
                            </a:rPr>
                            <m:t>+</m:t>
                          </m:r>
                          <m:func>
                            <m:funcPr>
                              <m:ctrlPr>
                                <a:rPr lang="en-US" i="1">
                                  <a:latin typeface="Cambria Math" panose="02040503050406030204" pitchFamily="18" charset="0"/>
                                </a:rPr>
                              </m:ctrlPr>
                            </m:funcPr>
                            <m:fName>
                              <m:r>
                                <m:rPr>
                                  <m:sty m:val="p"/>
                                </m:rPr>
                                <a:rPr lang="en-US" i="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𝐻</m:t>
                                              </m:r>
                                            </m:e>
                                          </m:d>
                                        </m:e>
                                        <m:sup>
                                          <m:r>
                                            <a:rPr lang="en-US" i="0">
                                              <a:latin typeface="Cambria Math" panose="02040503050406030204" pitchFamily="18" charset="0"/>
                                            </a:rPr>
                                            <m:t>2</m:t>
                                          </m:r>
                                        </m:sup>
                                      </m:sSup>
                                    </m:num>
                                    <m:den>
                                      <m:r>
                                        <a:rPr lang="en-US" i="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𝑧</m:t>
                                          </m:r>
                                        </m:sub>
                                        <m:sup>
                                          <m:r>
                                            <a:rPr lang="en-US" i="0">
                                              <a:latin typeface="Cambria Math" panose="02040503050406030204" pitchFamily="18" charset="0"/>
                                            </a:rPr>
                                            <m:t>2</m:t>
                                          </m:r>
                                        </m:sup>
                                      </m:sSubSup>
                                    </m:den>
                                  </m:f>
                                </m:e>
                              </m:d>
                            </m:e>
                          </m:func>
                        </m:e>
                      </m:d>
                    </m:oMath>
                  </m:oMathPara>
                </a14:m>
                <a:endParaRPr lang="en-US" dirty="0"/>
              </a:p>
            </p:txBody>
          </p:sp>
        </mc:Choice>
        <mc:Fallback>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1349488" y="5025475"/>
                <a:ext cx="7891272" cy="735907"/>
              </a:xfrm>
              <a:prstGeom prst="rect">
                <a:avLst/>
              </a:prstGeom>
              <a:blipFill>
                <a:blip r:embed="rId5"/>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BC2618A0-678E-2B4C-8E7C-8EE457DCC8AB}"/>
              </a:ext>
            </a:extLst>
          </p:cNvPr>
          <p:cNvGrpSpPr/>
          <p:nvPr/>
        </p:nvGrpSpPr>
        <p:grpSpPr>
          <a:xfrm>
            <a:off x="1825950" y="1975217"/>
            <a:ext cx="4642604" cy="2907566"/>
            <a:chOff x="7131820" y="2265698"/>
            <a:chExt cx="4642604" cy="2907566"/>
          </a:xfrm>
        </p:grpSpPr>
        <p:pic>
          <p:nvPicPr>
            <p:cNvPr id="15" name="Picture 14">
              <a:extLst>
                <a:ext uri="{FF2B5EF4-FFF2-40B4-BE49-F238E27FC236}">
                  <a16:creationId xmlns:a16="http://schemas.microsoft.com/office/drawing/2014/main" id="{B4E9E0A5-FAD9-0B41-A20B-8CD1F19AFF8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396E27C-95D2-0647-B68F-51F5152A80CC}"/>
                    </a:ext>
                  </a:extLst>
                </p:cNvPr>
                <p:cNvSpPr/>
                <p:nvPr/>
              </p:nvSpPr>
              <p:spPr>
                <a:xfrm>
                  <a:off x="7397030" y="2353383"/>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xmlns="">
            <p:sp>
              <p:nvSpPr>
                <p:cNvPr id="16" name="Rectangle 15">
                  <a:extLst>
                    <a:ext uri="{FF2B5EF4-FFF2-40B4-BE49-F238E27FC236}">
                      <a16:creationId xmlns:a16="http://schemas.microsoft.com/office/drawing/2014/main" id="{F411859F-2299-3742-B507-39FD34B34189}"/>
                    </a:ext>
                  </a:extLst>
                </p:cNvPr>
                <p:cNvSpPr>
                  <a:spLocks noRot="1" noChangeAspect="1" noMove="1" noResize="1" noEditPoints="1" noAdjustHandles="1" noChangeArrowheads="1" noChangeShapeType="1" noTextEdit="1"/>
                </p:cNvSpPr>
                <p:nvPr/>
              </p:nvSpPr>
              <p:spPr>
                <a:xfrm>
                  <a:off x="7397030" y="2353383"/>
                  <a:ext cx="266420" cy="574837"/>
                </a:xfrm>
                <a:prstGeom prst="rect">
                  <a:avLst/>
                </a:prstGeom>
                <a:blipFill>
                  <a:blip r:embed="rId7"/>
                  <a:stretch>
                    <a:fillRect r="-472727"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5B271AED-1992-D74A-95EC-977256F347D4}"/>
                    </a:ext>
                  </a:extLst>
                </p:cNvPr>
                <p:cNvSpPr/>
                <p:nvPr/>
              </p:nvSpPr>
              <p:spPr>
                <a:xfrm>
                  <a:off x="9475461" y="2265698"/>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xmlns="">
            <p:sp>
              <p:nvSpPr>
                <p:cNvPr id="17" name="Rectangle 16">
                  <a:extLst>
                    <a:ext uri="{FF2B5EF4-FFF2-40B4-BE49-F238E27FC236}">
                      <a16:creationId xmlns:a16="http://schemas.microsoft.com/office/drawing/2014/main" id="{80244591-A53B-E247-86CE-7A66A3EA0660}"/>
                    </a:ext>
                  </a:extLst>
                </p:cNvPr>
                <p:cNvSpPr>
                  <a:spLocks noRot="1" noChangeAspect="1" noMove="1" noResize="1" noEditPoints="1" noAdjustHandles="1" noChangeArrowheads="1" noChangeShapeType="1" noTextEdit="1"/>
                </p:cNvSpPr>
                <p:nvPr/>
              </p:nvSpPr>
              <p:spPr>
                <a:xfrm>
                  <a:off x="9475461" y="2265698"/>
                  <a:ext cx="2298963" cy="750205"/>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16429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11</a:t>
            </a:fld>
            <a:endParaRPr lang="en-US"/>
          </a:p>
        </p:txBody>
      </p:sp>
      <p:sp>
        <p:nvSpPr>
          <p:cNvPr id="9" name="Title 1">
            <a:extLst>
              <a:ext uri="{FF2B5EF4-FFF2-40B4-BE49-F238E27FC236}">
                <a16:creationId xmlns:a16="http://schemas.microsoft.com/office/drawing/2014/main" id="{359376CE-0497-B944-A32B-119EE64F0F8C}"/>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Main model assumptions</a:t>
            </a:r>
          </a:p>
        </p:txBody>
      </p:sp>
      <p:sp>
        <p:nvSpPr>
          <p:cNvPr id="10" name="Rectangle 1">
            <a:extLst>
              <a:ext uri="{FF2B5EF4-FFF2-40B4-BE49-F238E27FC236}">
                <a16:creationId xmlns:a16="http://schemas.microsoft.com/office/drawing/2014/main" id="{F6F740F6-A4C9-4549-ABCE-39A1C239ABCF}"/>
              </a:ext>
            </a:extLst>
          </p:cNvPr>
          <p:cNvSpPr>
            <a:spLocks noGrp="1" noChangeArrowheads="1"/>
          </p:cNvSpPr>
          <p:nvPr>
            <p:ph idx="1"/>
          </p:nvPr>
        </p:nvSpPr>
        <p:spPr bwMode="auto">
          <a:xfrm>
            <a:off x="633684" y="1801642"/>
            <a:ext cx="1072011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3000" dirty="0">
                <a:latin typeface="DaunPenh" pitchFamily="2" charset="0"/>
                <a:cs typeface="DaunPenh" pitchFamily="2" charset="0"/>
              </a:rPr>
              <a:t>The solution is steady state.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wind velocity is constant and aligned with the positive x-axis.</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Variations in topography are negligible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material diffused is non-reactive in the atmosphere, with a negligible deposition rate.</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Background pollution is negligible.</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p:txBody>
      </p:sp>
      <p:grpSp>
        <p:nvGrpSpPr>
          <p:cNvPr id="12" name="Group 11">
            <a:extLst>
              <a:ext uri="{FF2B5EF4-FFF2-40B4-BE49-F238E27FC236}">
                <a16:creationId xmlns:a16="http://schemas.microsoft.com/office/drawing/2014/main" id="{07E556CA-85DB-B542-A6E9-F0BF667B5AF6}"/>
              </a:ext>
            </a:extLst>
          </p:cNvPr>
          <p:cNvGrpSpPr/>
          <p:nvPr/>
        </p:nvGrpSpPr>
        <p:grpSpPr>
          <a:xfrm>
            <a:off x="9433560" y="6293521"/>
            <a:ext cx="2432304" cy="523220"/>
            <a:chOff x="219456" y="6382512"/>
            <a:chExt cx="2432304" cy="523220"/>
          </a:xfrm>
        </p:grpSpPr>
        <p:cxnSp>
          <p:nvCxnSpPr>
            <p:cNvPr id="13" name="Straight Connector 12">
              <a:extLst>
                <a:ext uri="{FF2B5EF4-FFF2-40B4-BE49-F238E27FC236}">
                  <a16:creationId xmlns:a16="http://schemas.microsoft.com/office/drawing/2014/main" id="{19A42215-01CD-664E-8A42-E59122D67C0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5E491F3-2537-AF48-8319-8B49C97E72D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7663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12</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grpSp>
        <p:nvGrpSpPr>
          <p:cNvPr id="7" name="Group 6">
            <a:extLst>
              <a:ext uri="{FF2B5EF4-FFF2-40B4-BE49-F238E27FC236}">
                <a16:creationId xmlns:a16="http://schemas.microsoft.com/office/drawing/2014/main" id="{6C360EB2-0AB6-0D44-BFC6-2C725BFF5C62}"/>
              </a:ext>
            </a:extLst>
          </p:cNvPr>
          <p:cNvGrpSpPr/>
          <p:nvPr/>
        </p:nvGrpSpPr>
        <p:grpSpPr>
          <a:xfrm>
            <a:off x="9433560" y="6293521"/>
            <a:ext cx="2432304" cy="523220"/>
            <a:chOff x="219456" y="6382512"/>
            <a:chExt cx="2432304" cy="523220"/>
          </a:xfrm>
        </p:grpSpPr>
        <p:cxnSp>
          <p:nvCxnSpPr>
            <p:cNvPr id="8" name="Straight Connector 7">
              <a:extLst>
                <a:ext uri="{FF2B5EF4-FFF2-40B4-BE49-F238E27FC236}">
                  <a16:creationId xmlns:a16="http://schemas.microsoft.com/office/drawing/2014/main" id="{86755945-2A96-7E48-ACC0-03C8F4ED5D4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C038237-AD2B-EB43-A98D-39A76D4F9EDD}"/>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rotWithShape="1">
          <a:blip r:embed="rId3"/>
          <a:srcRect b="13423"/>
          <a:stretch/>
        </p:blipFill>
        <p:spPr>
          <a:xfrm>
            <a:off x="181985" y="3600404"/>
            <a:ext cx="7516368" cy="2663370"/>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rotWithShape="1">
          <a:blip r:embed="rId4"/>
          <a:srcRect b="6049"/>
          <a:stretch/>
        </p:blipFill>
        <p:spPr>
          <a:xfrm>
            <a:off x="7856113" y="136525"/>
            <a:ext cx="4153444" cy="6172033"/>
          </a:xfrm>
          <a:prstGeom prst="rect">
            <a:avLst/>
          </a:prstGeom>
        </p:spPr>
      </p:pic>
      <p:sp>
        <p:nvSpPr>
          <p:cNvPr id="10" name="TextBox 9">
            <a:extLst>
              <a:ext uri="{FF2B5EF4-FFF2-40B4-BE49-F238E27FC236}">
                <a16:creationId xmlns:a16="http://schemas.microsoft.com/office/drawing/2014/main" id="{F094B419-7A11-B841-A2F2-CC222C9D0444}"/>
              </a:ext>
            </a:extLst>
          </p:cNvPr>
          <p:cNvSpPr txBox="1"/>
          <p:nvPr/>
        </p:nvSpPr>
        <p:spPr>
          <a:xfrm>
            <a:off x="377606" y="6338586"/>
            <a:ext cx="314053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﻿Ahrens and Henson, 2017</a:t>
            </a:r>
          </a:p>
        </p:txBody>
      </p:sp>
    </p:spTree>
    <p:extLst>
      <p:ext uri="{BB962C8B-B14F-4D97-AF65-F5344CB8AC3E}">
        <p14:creationId xmlns:p14="http://schemas.microsoft.com/office/powerpoint/2010/main" val="24405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672968" y="2017934"/>
            <a:ext cx="5029784" cy="4351338"/>
          </a:xfrm>
        </p:spPr>
        <p:txBody>
          <a:bodyPr>
            <a:normAutofit/>
          </a:bodyPr>
          <a:lstStyle/>
          <a:p>
            <a:pPr marL="457200" indent="-457200" algn="just"/>
            <a:r>
              <a:rPr lang="en-US" sz="3000" dirty="0">
                <a:latin typeface="DaunPenh" pitchFamily="2" charset="0"/>
                <a:cs typeface="DaunPenh" pitchFamily="2" charset="0"/>
              </a:rPr>
              <a:t>More than one objective function is optimized simultaneously</a:t>
            </a:r>
          </a:p>
          <a:p>
            <a:pPr marL="457200" indent="-457200" algn="just"/>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Pareto frontier = the set of non-dominated solutions</a:t>
            </a: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13</a:t>
            </a:fld>
            <a:endParaRPr lang="en-US" dirty="0"/>
          </a:p>
        </p:txBody>
      </p:sp>
      <p:grpSp>
        <p:nvGrpSpPr>
          <p:cNvPr id="5" name="Group 4">
            <a:extLst>
              <a:ext uri="{FF2B5EF4-FFF2-40B4-BE49-F238E27FC236}">
                <a16:creationId xmlns:a16="http://schemas.microsoft.com/office/drawing/2014/main" id="{20D27463-CA53-C34A-9D05-411560379B75}"/>
              </a:ext>
            </a:extLst>
          </p:cNvPr>
          <p:cNvGrpSpPr/>
          <p:nvPr/>
        </p:nvGrpSpPr>
        <p:grpSpPr>
          <a:xfrm>
            <a:off x="6735961" y="1557660"/>
            <a:ext cx="4993892" cy="4825712"/>
            <a:chOff x="11288548" y="16865485"/>
            <a:chExt cx="3261755" cy="3388543"/>
          </a:xfrm>
        </p:grpSpPr>
        <p:grpSp>
          <p:nvGrpSpPr>
            <p:cNvPr id="6" name="Group 5">
              <a:extLst>
                <a:ext uri="{FF2B5EF4-FFF2-40B4-BE49-F238E27FC236}">
                  <a16:creationId xmlns:a16="http://schemas.microsoft.com/office/drawing/2014/main" id="{02BE635C-E7B9-414D-827E-728D3CBA4561}"/>
                </a:ext>
              </a:extLst>
            </p:cNvPr>
            <p:cNvGrpSpPr/>
            <p:nvPr/>
          </p:nvGrpSpPr>
          <p:grpSpPr>
            <a:xfrm>
              <a:off x="11288548" y="16865485"/>
              <a:ext cx="3261755" cy="3388543"/>
              <a:chOff x="14708836" y="17979733"/>
              <a:chExt cx="3261755" cy="3388543"/>
            </a:xfrm>
          </p:grpSpPr>
          <p:grpSp>
            <p:nvGrpSpPr>
              <p:cNvPr id="8" name="Group 7">
                <a:extLst>
                  <a:ext uri="{FF2B5EF4-FFF2-40B4-BE49-F238E27FC236}">
                    <a16:creationId xmlns:a16="http://schemas.microsoft.com/office/drawing/2014/main" id="{61F4BB61-1159-454E-9746-5AD371022E12}"/>
                  </a:ext>
                </a:extLst>
              </p:cNvPr>
              <p:cNvGrpSpPr/>
              <p:nvPr/>
            </p:nvGrpSpPr>
            <p:grpSpPr>
              <a:xfrm>
                <a:off x="14708836" y="17979733"/>
                <a:ext cx="3261755" cy="3388543"/>
                <a:chOff x="11326677" y="18789676"/>
                <a:chExt cx="3261755" cy="3388543"/>
              </a:xfrm>
            </p:grpSpPr>
            <p:grpSp>
              <p:nvGrpSpPr>
                <p:cNvPr id="21" name="Group 20">
                  <a:extLst>
                    <a:ext uri="{FF2B5EF4-FFF2-40B4-BE49-F238E27FC236}">
                      <a16:creationId xmlns:a16="http://schemas.microsoft.com/office/drawing/2014/main" id="{53AC66C4-0E87-D746-BAD2-D3DEE0788BB7}"/>
                    </a:ext>
                  </a:extLst>
                </p:cNvPr>
                <p:cNvGrpSpPr/>
                <p:nvPr/>
              </p:nvGrpSpPr>
              <p:grpSpPr>
                <a:xfrm>
                  <a:off x="11326677" y="18789676"/>
                  <a:ext cx="3261755" cy="3388543"/>
                  <a:chOff x="11073857" y="28681472"/>
                  <a:chExt cx="3261755" cy="3388543"/>
                </a:xfrm>
              </p:grpSpPr>
              <p:pic>
                <p:nvPicPr>
                  <p:cNvPr id="30" name="תמונה 1">
                    <a:extLst>
                      <a:ext uri="{FF2B5EF4-FFF2-40B4-BE49-F238E27FC236}">
                        <a16:creationId xmlns:a16="http://schemas.microsoft.com/office/drawing/2014/main" id="{900669A8-3BE5-6444-BDDC-2DDB62581D7E}"/>
                      </a:ext>
                    </a:extLst>
                  </p:cNvPr>
                  <p:cNvPicPr>
                    <a:picLocks noChangeAspect="1"/>
                  </p:cNvPicPr>
                  <p:nvPr/>
                </p:nvPicPr>
                <p:blipFill rotWithShape="1">
                  <a:blip r:embed="rId3"/>
                  <a:srcRect l="31867" t="6328" r="31249" b="23953"/>
                  <a:stretch/>
                </p:blipFill>
                <p:spPr>
                  <a:xfrm>
                    <a:off x="11100391" y="28681472"/>
                    <a:ext cx="3150031" cy="3039250"/>
                  </a:xfrm>
                  <a:prstGeom prst="rect">
                    <a:avLst/>
                  </a:prstGeom>
                  <a:effectLst>
                    <a:outerShdw blurRad="50800" dist="38100" dir="8100000" algn="tr" rotWithShape="0">
                      <a:prstClr val="black">
                        <a:alpha val="40000"/>
                      </a:prstClr>
                    </a:outerShdw>
                  </a:effectLst>
                </p:spPr>
              </p:pic>
              <p:sp>
                <p:nvSpPr>
                  <p:cNvPr id="31" name="TextBox 30">
                    <a:extLst>
                      <a:ext uri="{FF2B5EF4-FFF2-40B4-BE49-F238E27FC236}">
                        <a16:creationId xmlns:a16="http://schemas.microsoft.com/office/drawing/2014/main" id="{DAD868B2-DE90-E240-8B39-E24E8BE13B9B}"/>
                      </a:ext>
                    </a:extLst>
                  </p:cNvPr>
                  <p:cNvSpPr txBox="1"/>
                  <p:nvPr/>
                </p:nvSpPr>
                <p:spPr>
                  <a:xfrm>
                    <a:off x="11073857" y="31745841"/>
                    <a:ext cx="3261755" cy="324174"/>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grpSp>
              <p:nvGrpSpPr>
                <p:cNvPr id="22" name="Group 21">
                  <a:extLst>
                    <a:ext uri="{FF2B5EF4-FFF2-40B4-BE49-F238E27FC236}">
                      <a16:creationId xmlns:a16="http://schemas.microsoft.com/office/drawing/2014/main" id="{E7ADA5D4-1897-0B40-8A7F-D5DA5A0799CA}"/>
                    </a:ext>
                  </a:extLst>
                </p:cNvPr>
                <p:cNvGrpSpPr/>
                <p:nvPr/>
              </p:nvGrpSpPr>
              <p:grpSpPr>
                <a:xfrm>
                  <a:off x="13055875" y="19108983"/>
                  <a:ext cx="1000798" cy="794227"/>
                  <a:chOff x="12982496" y="19531413"/>
                  <a:chExt cx="1000798" cy="794227"/>
                </a:xfrm>
              </p:grpSpPr>
              <p:sp>
                <p:nvSpPr>
                  <p:cNvPr id="27" name="Oval 26">
                    <a:extLst>
                      <a:ext uri="{FF2B5EF4-FFF2-40B4-BE49-F238E27FC236}">
                        <a16:creationId xmlns:a16="http://schemas.microsoft.com/office/drawing/2014/main" id="{84B46F48-4FDE-7F4B-9968-5EC05E95A7C4}"/>
                      </a:ext>
                    </a:extLst>
                  </p:cNvPr>
                  <p:cNvSpPr/>
                  <p:nvPr/>
                </p:nvSpPr>
                <p:spPr>
                  <a:xfrm>
                    <a:off x="12987410" y="1957891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7D68892-5DCA-EE4D-B1CF-4DCAE7BD25B0}"/>
                      </a:ext>
                    </a:extLst>
                  </p:cNvPr>
                  <p:cNvSpPr/>
                  <p:nvPr/>
                </p:nvSpPr>
                <p:spPr>
                  <a:xfrm>
                    <a:off x="12982496" y="19908294"/>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2506B6B-FFB7-AB4B-8BA6-C16BA19469E0}"/>
                      </a:ext>
                    </a:extLst>
                  </p:cNvPr>
                  <p:cNvSpPr txBox="1"/>
                  <p:nvPr/>
                </p:nvSpPr>
                <p:spPr>
                  <a:xfrm>
                    <a:off x="13061830" y="19531413"/>
                    <a:ext cx="921464" cy="794227"/>
                  </a:xfrm>
                  <a:prstGeom prst="rect">
                    <a:avLst/>
                  </a:prstGeom>
                  <a:noFill/>
                </p:spPr>
                <p:txBody>
                  <a:bodyPr wrap="square" rtlCol="0" anchor="b">
                    <a:spAutoFit/>
                  </a:bodyPr>
                  <a:lstStyle/>
                  <a:p>
                    <a:pPr>
                      <a:lnSpc>
                        <a:spcPts val="2000"/>
                      </a:lnSpc>
                    </a:pPr>
                    <a:r>
                      <a:rPr lang="en-US" sz="2000" dirty="0">
                        <a:latin typeface="DaunPenh" pitchFamily="2" charset="0"/>
                        <a:ea typeface="+mj-ea"/>
                        <a:cs typeface="DaunPenh" pitchFamily="2" charset="0"/>
                      </a:rPr>
                      <a:t>Non-dominated</a:t>
                    </a:r>
                  </a:p>
                  <a:p>
                    <a:pPr>
                      <a:lnSpc>
                        <a:spcPts val="2000"/>
                      </a:lnSpc>
                    </a:pPr>
                    <a:r>
                      <a:rPr lang="en-US" sz="2000" dirty="0">
                        <a:latin typeface="DaunPenh" pitchFamily="2" charset="0"/>
                        <a:ea typeface="+mj-ea"/>
                        <a:cs typeface="DaunPenh" pitchFamily="2" charset="0"/>
                      </a:rPr>
                      <a:t>Solution</a:t>
                    </a:r>
                  </a:p>
                  <a:p>
                    <a:pPr>
                      <a:lnSpc>
                        <a:spcPts val="2000"/>
                      </a:lnSpc>
                    </a:pPr>
                    <a:r>
                      <a:rPr lang="en-US" sz="2000" dirty="0">
                        <a:latin typeface="DaunPenh" pitchFamily="2" charset="0"/>
                        <a:ea typeface="+mj-ea"/>
                        <a:cs typeface="DaunPenh" pitchFamily="2" charset="0"/>
                      </a:rPr>
                      <a:t>Dominated </a:t>
                    </a:r>
                  </a:p>
                  <a:p>
                    <a:pPr>
                      <a:lnSpc>
                        <a:spcPts val="2000"/>
                      </a:lnSpc>
                    </a:pPr>
                    <a:r>
                      <a:rPr lang="en-US" sz="2000" dirty="0">
                        <a:latin typeface="DaunPenh" pitchFamily="2" charset="0"/>
                        <a:ea typeface="+mj-ea"/>
                        <a:cs typeface="DaunPenh" pitchFamily="2" charset="0"/>
                      </a:rPr>
                      <a:t>solution</a:t>
                    </a:r>
                  </a:p>
                </p:txBody>
              </p:sp>
            </p:grpSp>
            <p:sp>
              <p:nvSpPr>
                <p:cNvPr id="23" name="Oval 22">
                  <a:extLst>
                    <a:ext uri="{FF2B5EF4-FFF2-40B4-BE49-F238E27FC236}">
                      <a16:creationId xmlns:a16="http://schemas.microsoft.com/office/drawing/2014/main" id="{67335C25-9C24-964D-9BDF-BE5A97A5878D}"/>
                    </a:ext>
                  </a:extLst>
                </p:cNvPr>
                <p:cNvSpPr/>
                <p:nvPr/>
              </p:nvSpPr>
              <p:spPr>
                <a:xfrm>
                  <a:off x="13208275" y="2059199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D7EE10-F4F3-C84A-8B95-2D4DB5529217}"/>
                    </a:ext>
                  </a:extLst>
                </p:cNvPr>
                <p:cNvSpPr/>
                <p:nvPr/>
              </p:nvSpPr>
              <p:spPr>
                <a:xfrm>
                  <a:off x="12957554" y="20429761"/>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EC1AB4-B6C0-A346-BBA9-339362F2256B}"/>
                    </a:ext>
                  </a:extLst>
                </p:cNvPr>
                <p:cNvSpPr/>
                <p:nvPr/>
              </p:nvSpPr>
              <p:spPr>
                <a:xfrm>
                  <a:off x="12696998" y="20021723"/>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43CA7C3-51E2-1343-8D14-7D58C61B14B2}"/>
                    </a:ext>
                  </a:extLst>
                </p:cNvPr>
                <p:cNvSpPr/>
                <p:nvPr/>
              </p:nvSpPr>
              <p:spPr>
                <a:xfrm>
                  <a:off x="12524933" y="19751336"/>
                  <a:ext cx="97200" cy="9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664F9AA-D0DF-5741-B8F6-42078F91E4DD}"/>
                  </a:ext>
                </a:extLst>
              </p:cNvPr>
              <p:cNvGrpSpPr/>
              <p:nvPr/>
            </p:nvGrpSpPr>
            <p:grpSpPr>
              <a:xfrm>
                <a:off x="15400105" y="18368693"/>
                <a:ext cx="1924229" cy="2019172"/>
                <a:chOff x="12020705" y="19176024"/>
                <a:chExt cx="1924229" cy="2019172"/>
              </a:xfrm>
            </p:grpSpPr>
            <p:sp>
              <p:nvSpPr>
                <p:cNvPr id="10" name="Oval 9">
                  <a:extLst>
                    <a:ext uri="{FF2B5EF4-FFF2-40B4-BE49-F238E27FC236}">
                      <a16:creationId xmlns:a16="http://schemas.microsoft.com/office/drawing/2014/main" id="{09B19D32-3BDF-ED42-94F7-90F23DEABC84}"/>
                    </a:ext>
                  </a:extLst>
                </p:cNvPr>
                <p:cNvSpPr/>
                <p:nvPr/>
              </p:nvSpPr>
              <p:spPr>
                <a:xfrm>
                  <a:off x="12020705" y="1917602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1" name="Oval 10">
                  <a:extLst>
                    <a:ext uri="{FF2B5EF4-FFF2-40B4-BE49-F238E27FC236}">
                      <a16:creationId xmlns:a16="http://schemas.microsoft.com/office/drawing/2014/main" id="{E9D7E4BD-7243-1940-8206-A6F77FFD3B06}"/>
                    </a:ext>
                  </a:extLst>
                </p:cNvPr>
                <p:cNvSpPr/>
                <p:nvPr/>
              </p:nvSpPr>
              <p:spPr>
                <a:xfrm>
                  <a:off x="12071944" y="19515201"/>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CD8BB6A-7F90-BB47-BB3C-3A2AADFE34F2}"/>
                    </a:ext>
                  </a:extLst>
                </p:cNvPr>
                <p:cNvSpPr/>
                <p:nvPr/>
              </p:nvSpPr>
              <p:spPr>
                <a:xfrm>
                  <a:off x="12151278" y="1984266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E9CAF29-32DE-EF4F-8F87-9505E4725E0C}"/>
                    </a:ext>
                  </a:extLst>
                </p:cNvPr>
                <p:cNvSpPr/>
                <p:nvPr/>
              </p:nvSpPr>
              <p:spPr>
                <a:xfrm>
                  <a:off x="12274570" y="2014426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sp>
              <p:nvSpPr>
                <p:cNvPr id="15" name="Oval 14">
                  <a:extLst>
                    <a:ext uri="{FF2B5EF4-FFF2-40B4-BE49-F238E27FC236}">
                      <a16:creationId xmlns:a16="http://schemas.microsoft.com/office/drawing/2014/main" id="{866870B2-8FFF-CC47-B639-1AE39101638E}"/>
                    </a:ext>
                  </a:extLst>
                </p:cNvPr>
                <p:cNvSpPr/>
                <p:nvPr/>
              </p:nvSpPr>
              <p:spPr>
                <a:xfrm>
                  <a:off x="12436802" y="2044414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9D29B1-3C4D-3C47-8072-8C3AFCB38A0D}"/>
                    </a:ext>
                  </a:extLst>
                </p:cNvPr>
                <p:cNvSpPr/>
                <p:nvPr/>
              </p:nvSpPr>
              <p:spPr>
                <a:xfrm>
                  <a:off x="12638362" y="20645709"/>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F43CACC-585B-2546-8B96-020B9747DE7A}"/>
                    </a:ext>
                  </a:extLst>
                </p:cNvPr>
                <p:cNvSpPr/>
                <p:nvPr/>
              </p:nvSpPr>
              <p:spPr>
                <a:xfrm>
                  <a:off x="12898920" y="20837438"/>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5F68C6-C5BA-814D-861A-E9E62757C50E}"/>
                    </a:ext>
                  </a:extLst>
                </p:cNvPr>
                <p:cNvSpPr/>
                <p:nvPr/>
              </p:nvSpPr>
              <p:spPr>
                <a:xfrm>
                  <a:off x="13198805" y="20970174"/>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10EDBFF-9638-BC49-9B1E-7043A26516F3}"/>
                    </a:ext>
                  </a:extLst>
                </p:cNvPr>
                <p:cNvSpPr/>
                <p:nvPr/>
              </p:nvSpPr>
              <p:spPr>
                <a:xfrm>
                  <a:off x="13538019" y="21024253"/>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80266D-2F71-584A-8AD1-932F5381F38F}"/>
                    </a:ext>
                  </a:extLst>
                </p:cNvPr>
                <p:cNvSpPr/>
                <p:nvPr/>
              </p:nvSpPr>
              <p:spPr>
                <a:xfrm>
                  <a:off x="13847734" y="21097996"/>
                  <a:ext cx="97200" cy="97200"/>
                </a:xfrm>
                <a:prstGeom prst="ellipse">
                  <a:avLst/>
                </a:prstGeom>
                <a:solidFill>
                  <a:srgbClr val="E9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extBox 6">
              <a:extLst>
                <a:ext uri="{FF2B5EF4-FFF2-40B4-BE49-F238E27FC236}">
                  <a16:creationId xmlns:a16="http://schemas.microsoft.com/office/drawing/2014/main" id="{5501C825-0D28-F34B-81FF-20AD13FC8F37}"/>
                </a:ext>
              </a:extLst>
            </p:cNvPr>
            <p:cNvSpPr txBox="1"/>
            <p:nvPr/>
          </p:nvSpPr>
          <p:spPr>
            <a:xfrm rot="2739885">
              <a:off x="11700929" y="18601858"/>
              <a:ext cx="1182110" cy="341741"/>
            </a:xfrm>
            <a:prstGeom prst="rect">
              <a:avLst/>
            </a:prstGeom>
            <a:noFill/>
          </p:spPr>
          <p:txBody>
            <a:bodyPr wrap="none" rtlCol="0">
              <a:spAutoFit/>
            </a:bodyPr>
            <a:lstStyle/>
            <a:p>
              <a:r>
                <a:rPr lang="en-US" sz="2800" b="1" dirty="0">
                  <a:solidFill>
                    <a:srgbClr val="E94C00"/>
                  </a:solidFill>
                  <a:latin typeface="DaunPenh" pitchFamily="2" charset="0"/>
                  <a:ea typeface="+mj-ea"/>
                  <a:cs typeface="DaunPenh" pitchFamily="2" charset="0"/>
                </a:rPr>
                <a:t>Pareto frontier</a:t>
              </a:r>
            </a:p>
          </p:txBody>
        </p:sp>
      </p:grpSp>
      <p:grpSp>
        <p:nvGrpSpPr>
          <p:cNvPr id="32" name="Group 31">
            <a:extLst>
              <a:ext uri="{FF2B5EF4-FFF2-40B4-BE49-F238E27FC236}">
                <a16:creationId xmlns:a16="http://schemas.microsoft.com/office/drawing/2014/main" id="{DE7CE757-D6C6-6040-8A65-FAA6BC50AFC3}"/>
              </a:ext>
            </a:extLst>
          </p:cNvPr>
          <p:cNvGrpSpPr/>
          <p:nvPr/>
        </p:nvGrpSpPr>
        <p:grpSpPr>
          <a:xfrm>
            <a:off x="9433560" y="6293521"/>
            <a:ext cx="2432304" cy="523220"/>
            <a:chOff x="219456" y="6382512"/>
            <a:chExt cx="2432304" cy="523220"/>
          </a:xfrm>
        </p:grpSpPr>
        <p:cxnSp>
          <p:nvCxnSpPr>
            <p:cNvPr id="33" name="Straight Connector 32">
              <a:extLst>
                <a:ext uri="{FF2B5EF4-FFF2-40B4-BE49-F238E27FC236}">
                  <a16:creationId xmlns:a16="http://schemas.microsoft.com/office/drawing/2014/main" id="{A6B74305-9FAA-2E49-81FE-76FF4DED5EE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3B82590-EC7F-9245-9A8F-2E2C4FABB45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73F75F49-8EEC-4D43-892A-BD43052E26DE}"/>
                  </a:ext>
                </a:extLst>
              </p:cNvPr>
              <p:cNvSpPr/>
              <p:nvPr/>
            </p:nvSpPr>
            <p:spPr>
              <a:xfrm>
                <a:off x="618717" y="3182425"/>
                <a:ext cx="5502532" cy="411395"/>
              </a:xfrm>
              <a:prstGeom prst="rect">
                <a:avLst/>
              </a:prstGeom>
            </p:spPr>
            <p:txBody>
              <a:bodyPr wrap="none">
                <a:spAutoFit/>
              </a:bodyPr>
              <a:lstStyle/>
              <a:p>
                <a:pPr algn="r" rtl="1"/>
                <a14:m>
                  <m:oMath xmlns:m="http://schemas.openxmlformats.org/officeDocument/2006/math">
                    <m:r>
                      <m:rPr>
                        <m:sty m:val="p"/>
                      </m:rPr>
                      <a:rPr lang="en-US">
                        <a:solidFill>
                          <a:srgbClr val="FF0000"/>
                        </a:solidFill>
                        <a:latin typeface="Cambria Math" panose="02040503050406030204" pitchFamily="18" charset="0"/>
                      </a:rPr>
                      <m:t>min</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1</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2</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r>
                  <a:rPr lang="en-US" dirty="0">
                    <a:solidFill>
                      <a:srgbClr val="FF0000"/>
                    </a:solidFill>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𝑖</m:t>
                        </m:r>
                      </m:sub>
                    </m:sSub>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e>
                    </m:d>
                    <m:r>
                      <a:rPr lang="en-US" i="1">
                        <a:solidFill>
                          <a:srgbClr val="FF0000"/>
                        </a:solidFill>
                        <a:latin typeface="Cambria Math" panose="02040503050406030204" pitchFamily="18" charset="0"/>
                      </a:rPr>
                      <m:t>)</m:t>
                    </m:r>
                  </m:oMath>
                </a14:m>
                <a:endParaRPr lang="en-US" dirty="0"/>
              </a:p>
            </p:txBody>
          </p:sp>
        </mc:Choice>
        <mc:Fallback>
          <p:sp>
            <p:nvSpPr>
              <p:cNvPr id="4" name="Rectangle 3">
                <a:extLst>
                  <a:ext uri="{FF2B5EF4-FFF2-40B4-BE49-F238E27FC236}">
                    <a16:creationId xmlns:a16="http://schemas.microsoft.com/office/drawing/2014/main" id="{73F75F49-8EEC-4D43-892A-BD43052E26DE}"/>
                  </a:ext>
                </a:extLst>
              </p:cNvPr>
              <p:cNvSpPr>
                <a:spLocks noRot="1" noChangeAspect="1" noMove="1" noResize="1" noEditPoints="1" noAdjustHandles="1" noChangeArrowheads="1" noChangeShapeType="1" noTextEdit="1"/>
              </p:cNvSpPr>
              <p:nvPr/>
            </p:nvSpPr>
            <p:spPr>
              <a:xfrm>
                <a:off x="618717" y="3182425"/>
                <a:ext cx="5502532" cy="411395"/>
              </a:xfrm>
              <a:prstGeom prst="rect">
                <a:avLst/>
              </a:prstGeom>
              <a:blipFill>
                <a:blip r:embed="rId4"/>
                <a:stretch>
                  <a:fillRect r="-230" b="-9091"/>
                </a:stretch>
              </a:blipFill>
            </p:spPr>
            <p:txBody>
              <a:bodyPr/>
              <a:lstStyle/>
              <a:p>
                <a:r>
                  <a:rPr lang="en-US">
                    <a:noFill/>
                  </a:rPr>
                  <a:t> </a:t>
                </a:r>
              </a:p>
            </p:txBody>
          </p:sp>
        </mc:Fallback>
      </mc:AlternateContent>
    </p:spTree>
    <p:extLst>
      <p:ext uri="{BB962C8B-B14F-4D97-AF65-F5344CB8AC3E}">
        <p14:creationId xmlns:p14="http://schemas.microsoft.com/office/powerpoint/2010/main" val="2344611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2174" y="1592455"/>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2901284" y="3160889"/>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3677978" y="5583465"/>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4790937" y="351899"/>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9801352" y="5185593"/>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nvGrpSpPr>
          <p:cNvPr id="31" name="Group 30">
            <a:extLst>
              <a:ext uri="{FF2B5EF4-FFF2-40B4-BE49-F238E27FC236}">
                <a16:creationId xmlns:a16="http://schemas.microsoft.com/office/drawing/2014/main" id="{0EFBB68C-8F10-3B4C-98A7-4D64BF84FB87}"/>
              </a:ext>
            </a:extLst>
          </p:cNvPr>
          <p:cNvGrpSpPr/>
          <p:nvPr/>
        </p:nvGrpSpPr>
        <p:grpSpPr>
          <a:xfrm>
            <a:off x="9433560" y="6293521"/>
            <a:ext cx="2432304" cy="523220"/>
            <a:chOff x="219456" y="6382512"/>
            <a:chExt cx="2432304" cy="523220"/>
          </a:xfrm>
        </p:grpSpPr>
        <p:cxnSp>
          <p:nvCxnSpPr>
            <p:cNvPr id="32" name="Straight Connector 31">
              <a:extLst>
                <a:ext uri="{FF2B5EF4-FFF2-40B4-BE49-F238E27FC236}">
                  <a16:creationId xmlns:a16="http://schemas.microsoft.com/office/drawing/2014/main" id="{B2FE7502-FB59-2744-B317-4DBA4C0B475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5C2738E-4BC8-C540-9842-AA88DC99CE68}"/>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34" name="Slide Number Placeholder 11">
            <a:extLst>
              <a:ext uri="{FF2B5EF4-FFF2-40B4-BE49-F238E27FC236}">
                <a16:creationId xmlns:a16="http://schemas.microsoft.com/office/drawing/2014/main" id="{976F63D8-5156-054A-B151-C9833B222BE7}"/>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14</a:t>
            </a:fld>
            <a:endParaRPr lang="en-US" dirty="0"/>
          </a:p>
        </p:txBody>
      </p:sp>
    </p:spTree>
    <p:extLst>
      <p:ext uri="{BB962C8B-B14F-4D97-AF65-F5344CB8AC3E}">
        <p14:creationId xmlns:p14="http://schemas.microsoft.com/office/powerpoint/2010/main" val="163558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15</a:t>
            </a:fld>
            <a:endParaRPr lang="en-US"/>
          </a:p>
        </p:txBody>
      </p:sp>
      <p:grpSp>
        <p:nvGrpSpPr>
          <p:cNvPr id="22" name="Group 21">
            <a:extLst>
              <a:ext uri="{FF2B5EF4-FFF2-40B4-BE49-F238E27FC236}">
                <a16:creationId xmlns:a16="http://schemas.microsoft.com/office/drawing/2014/main" id="{A9D0102F-1AA4-A947-B96E-C7080F4AEA2F}"/>
              </a:ext>
            </a:extLst>
          </p:cNvPr>
          <p:cNvGrpSpPr/>
          <p:nvPr/>
        </p:nvGrpSpPr>
        <p:grpSpPr>
          <a:xfrm>
            <a:off x="9433560" y="6293521"/>
            <a:ext cx="2432304" cy="523220"/>
            <a:chOff x="219456" y="6382512"/>
            <a:chExt cx="2432304" cy="523220"/>
          </a:xfrm>
        </p:grpSpPr>
        <p:cxnSp>
          <p:nvCxnSpPr>
            <p:cNvPr id="23" name="Straight Connector 22">
              <a:extLst>
                <a:ext uri="{FF2B5EF4-FFF2-40B4-BE49-F238E27FC236}">
                  <a16:creationId xmlns:a16="http://schemas.microsoft.com/office/drawing/2014/main" id="{3305184A-AE24-2947-970B-CB35E59CFEBD}"/>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356E3CE-68D5-F94B-8D58-CB33DD11C6E0}"/>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2298030" y="27697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659932" y="1593574"/>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21637" y="2113897"/>
            <a:ext cx="4976294" cy="4351338"/>
          </a:xfrm>
        </p:spPr>
        <p:txBody>
          <a:bodyPr>
            <a:normAutofit/>
          </a:bodyPr>
          <a:lstStyle/>
          <a:p>
            <a:pPr marL="457200" indent="-457200" algn="just"/>
            <a:r>
              <a:rPr lang="en-US" sz="3000" dirty="0">
                <a:latin typeface="DaunPenh" pitchFamily="2" charset="0"/>
                <a:cs typeface="DaunPenh" pitchFamily="2" charset="0"/>
              </a:rPr>
              <a:t>Developed by David </a:t>
            </a:r>
            <a:r>
              <a:rPr lang="en-US" sz="3000" dirty="0" err="1">
                <a:latin typeface="DaunPenh" pitchFamily="2" charset="0"/>
                <a:cs typeface="DaunPenh" pitchFamily="2" charset="0"/>
              </a:rPr>
              <a:t>Hadka</a:t>
            </a:r>
            <a:r>
              <a:rPr lang="en-US" sz="3000" dirty="0">
                <a:latin typeface="DaunPenh" pitchFamily="2" charset="0"/>
                <a:cs typeface="DaunPenh" pitchFamily="2" charset="0"/>
              </a:rPr>
              <a:t> and Patrick Reed</a:t>
            </a:r>
          </a:p>
          <a:p>
            <a:pPr marL="457200" indent="-457200" algn="just"/>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Uses internal feedbacks to dynamically adapt an ensemble of genetic recombination operators</a:t>
            </a:r>
          </a:p>
        </p:txBody>
      </p:sp>
      <p:pic>
        <p:nvPicPr>
          <p:cNvPr id="73" name="Picture 72">
            <a:extLst>
              <a:ext uri="{FF2B5EF4-FFF2-40B4-BE49-F238E27FC236}">
                <a16:creationId xmlns:a16="http://schemas.microsoft.com/office/drawing/2014/main" id="{57D9D061-DB63-E443-B3D2-1F5AE8145948}"/>
              </a:ext>
            </a:extLst>
          </p:cNvPr>
          <p:cNvPicPr>
            <a:picLocks noChangeAspect="1"/>
          </p:cNvPicPr>
          <p:nvPr/>
        </p:nvPicPr>
        <p:blipFill>
          <a:blip r:embed="rId4"/>
          <a:stretch>
            <a:fillRect/>
          </a:stretch>
        </p:blipFill>
        <p:spPr>
          <a:xfrm>
            <a:off x="238531" y="220329"/>
            <a:ext cx="1773916" cy="1325564"/>
          </a:xfrm>
          <a:prstGeom prst="rect">
            <a:avLst/>
          </a:prstGeom>
        </p:spPr>
      </p:pic>
    </p:spTree>
    <p:extLst>
      <p:ext uri="{BB962C8B-B14F-4D97-AF65-F5344CB8AC3E}">
        <p14:creationId xmlns:p14="http://schemas.microsoft.com/office/powerpoint/2010/main" val="1809181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just">
                  <a:buNone/>
                </a:pPr>
                <a14:m>
                  <m:oMath xmlns:m="http://schemas.openxmlformats.org/officeDocument/2006/math">
                    <m:r>
                      <m:rPr>
                        <m:sty m:val="p"/>
                      </m:rPr>
                      <a:rPr lang="en-US" sz="3000" smtClean="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14:m>
                  <m:oMath xmlns:m="http://schemas.openxmlformats.org/officeDocument/2006/math">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emits </a:t>
                </a:r>
                <a14:m>
                  <m:oMath xmlns:m="http://schemas.openxmlformats.org/officeDocument/2006/math">
                    <m:sSub>
                      <m:sSubPr>
                        <m:ctrlPr>
                          <a:rPr lang="en-US" sz="3200" i="1">
                            <a:latin typeface="Cambria Math" panose="02040503050406030204" pitchFamily="18" charset="0"/>
                            <a:cs typeface="DaunPenh" pitchFamily="2" charset="0"/>
                          </a:rPr>
                        </m:ctrlPr>
                      </m:sSubPr>
                      <m:e>
                        <m:r>
                          <m:rPr>
                            <m:sty m:val="p"/>
                          </m:rPr>
                          <a:rPr lang="en-US" sz="3200">
                            <a:latin typeface="Cambria Math" panose="02040503050406030204" pitchFamily="18" charset="0"/>
                            <a:cs typeface="DaunPenh" pitchFamily="2" charset="0"/>
                          </a:rPr>
                          <m:t>q</m:t>
                        </m:r>
                      </m:e>
                      <m:sub>
                        <m:r>
                          <m:rPr>
                            <m:sty m:val="p"/>
                          </m:rPr>
                          <a:rPr lang="en-US" sz="3200">
                            <a:latin typeface="Cambria Math" panose="02040503050406030204" pitchFamily="18" charset="0"/>
                            <a:cs typeface="DaunPenh" pitchFamily="2" charset="0"/>
                          </a:rPr>
                          <m:t>s</m:t>
                        </m:r>
                      </m:sub>
                    </m:sSub>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t</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[kg s</a:t>
                </a:r>
                <a:r>
                  <a:rPr lang="en-US" sz="3200" baseline="30000" dirty="0">
                    <a:latin typeface="DaunPenh" pitchFamily="2" charset="0"/>
                    <a:cs typeface="DaunPenh" pitchFamily="2" charset="0"/>
                  </a:rPr>
                  <a:t>-1</a:t>
                </a:r>
                <a:r>
                  <a:rPr lang="en-US" sz="3200" dirty="0">
                    <a:latin typeface="DaunPenh" pitchFamily="2" charset="0"/>
                    <a:cs typeface="DaunPenh" pitchFamily="2" charset="0"/>
                  </a:rPr>
                  <a:t>]</a:t>
                </a:r>
                <a:endParaRPr lang="en-US" sz="3000" dirty="0">
                  <a:latin typeface="DaunPenh" pitchFamily="2" charset="0"/>
                  <a:cs typeface="DaunPenh" pitchFamily="2" charset="0"/>
                </a:endParaRP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a:t>
                </a:r>
              </a:p>
              <a:p>
                <a:pPr marL="0" indent="0" algn="just">
                  <a:buNone/>
                </a:pPr>
                <a14:m>
                  <m:oMath xmlns:m="http://schemas.openxmlformats.org/officeDocument/2006/math">
                    <m:sSub>
                      <m:sSubPr>
                        <m:ctrlPr>
                          <a:rPr lang="en-US" i="1"/>
                        </m:ctrlPr>
                      </m:sSubPr>
                      <m:e>
                        <m:r>
                          <m:rPr>
                            <m:sty m:val="p"/>
                          </m:rPr>
                          <a:rPr lang="en-US"/>
                          <m:t>m</m:t>
                        </m:r>
                      </m:e>
                      <m:sub>
                        <m:r>
                          <m:rPr>
                            <m:sty m:val="p"/>
                          </m:rPr>
                          <a:rPr lang="en-US"/>
                          <m:t>sr</m:t>
                        </m:r>
                      </m:sub>
                    </m:sSub>
                    <m:r>
                      <a:rPr lang="en-US"/>
                      <m:t> </m:t>
                    </m:r>
                  </m:oMath>
                </a14:m>
                <a:r>
                  <a:rPr lang="en-US" sz="3000" dirty="0">
                    <a:latin typeface="DaunPenh" pitchFamily="2" charset="0"/>
                    <a:cs typeface="DaunPenh" pitchFamily="2" charset="0"/>
                  </a:rPr>
                  <a:t>- the pollution transfer function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𝑐</m:t>
                                  </m:r>
                                </m:e>
                              </m:acc>
                            </m:e>
                            <m:sub>
                              <m:r>
                                <a:rPr lang="en-US" sz="2400" i="1">
                                  <a:latin typeface="Cambria Math" panose="02040503050406030204" pitchFamily="18" charset="0"/>
                                </a:rPr>
                                <m:t>𝜔</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𝑠</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𝑠</m:t>
                                  </m:r>
                                  <m:r>
                                    <a:rPr lang="en-US" sz="2400" i="1">
                                      <a:latin typeface="Cambria Math" panose="02040503050406030204" pitchFamily="18" charset="0"/>
                                    </a:rPr>
                                    <m:t>𝜔</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q</m:t>
                                  </m:r>
                                </m:e>
                                <m:sub>
                                  <m:r>
                                    <m:rPr>
                                      <m:sty m:val="p"/>
                                    </m:rPr>
                                    <a:rPr lang="en-US" sz="2400">
                                      <a:latin typeface="Cambria Math" panose="02040503050406030204" pitchFamily="18" charset="0"/>
                                    </a:rPr>
                                    <m:t>s</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 </m:t>
                              </m:r>
                            </m:e>
                          </m:nary>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𝜔</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𝛺</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oMath>
                  </m:oMathPara>
                </a14:m>
                <a:endParaRPr lang="en-US" sz="2400" dirty="0"/>
              </a:p>
            </p:txBody>
          </p:sp>
        </mc:Choice>
        <mc:Fallback>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724" t="-1170" b="-53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16</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3349379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pPr algn="just"/>
                <a:r>
                  <a:rPr lang="en-US" sz="3000" dirty="0">
                    <a:latin typeface="DaunPenh" pitchFamily="2" charset="0"/>
                    <a:cs typeface="DaunPenh" pitchFamily="2" charset="0"/>
                  </a:rPr>
                  <a:t>Pairwise Euclidean Distance (PED) - a criterion that incorporates the sensitivity of the deployed network to changes in the source term</a:t>
                </a:r>
              </a:p>
              <a:p>
                <a:pPr algn="just"/>
                <a:endParaRPr lang="en-US" sz="3000" dirty="0">
                  <a:latin typeface="DaunPenh" pitchFamily="2" charset="0"/>
                  <a:cs typeface="DaunPenh" pitchFamily="2" charset="0"/>
                </a:endParaRPr>
              </a:p>
              <a:p>
                <a:pPr algn="just"/>
                <a:endParaRPr lang="en-US" sz="3000" dirty="0">
                  <a:latin typeface="DaunPenh" pitchFamily="2" charset="0"/>
                  <a:cs typeface="DaunPenh" pitchFamily="2" charset="0"/>
                </a:endParaRP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4971" r="-1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17</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407498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1097126" cy="4351338"/>
              </a:xfrm>
            </p:spPr>
            <p:txBody>
              <a:bodyPr>
                <a:noAutofit/>
              </a:bodyPr>
              <a:lstStyle/>
              <a:p>
                <a:pPr marL="0" indent="0">
                  <a:buNone/>
                </a:pPr>
                <a:r>
                  <a:rPr lang="en-US" sz="3000" b="1" u="sng" dirty="0">
                    <a:latin typeface="DaunPenh" pitchFamily="2" charset="0"/>
                    <a:cs typeface="DaunPenh" pitchFamily="2" charset="0"/>
                  </a:rPr>
                  <a:t>Objective 1: </a:t>
                </a:r>
                <a:r>
                  <a:rPr lang="en-US" sz="3000" b="1" dirty="0">
                    <a:latin typeface="DaunPenh" pitchFamily="2" charset="0"/>
                    <a:cs typeface="DaunPenh" pitchFamily="2" charset="0"/>
                  </a:rPr>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a14:m>
                <a:endParaRPr lang="en-US" sz="3000" b="1" dirty="0">
                  <a:latin typeface="DaunPenh" pitchFamily="2" charset="0"/>
                  <a:cs typeface="DaunPenh" pitchFamily="2" charset="0"/>
                </a:endParaRPr>
              </a:p>
              <a:p>
                <a:endParaRPr lang="en-US" sz="3000" b="1"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2:</a:t>
                </a:r>
                <a:r>
                  <a:rPr lang="en-US" sz="3000" b="1" dirty="0">
                    <a:latin typeface="DaunPenh" pitchFamily="2" charset="0"/>
                    <a:cs typeface="DaunPenh" pitchFamily="2" charset="0"/>
                  </a:rPr>
                  <a:t>	</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Ψ</m:t>
                        </m:r>
                      </m:e>
                      <m:sub>
                        <m:r>
                          <m:rPr>
                            <m:sty m:val="p"/>
                          </m:rPr>
                          <a:rPr lang="en-US" sz="3000" b="0" i="0" smtClean="0">
                            <a:latin typeface="Cambria Math" panose="02040503050406030204" pitchFamily="18" charset="0"/>
                          </a:rPr>
                          <m:t>PED</m:t>
                        </m:r>
                      </m:sub>
                    </m:sSub>
                    <m:r>
                      <a:rPr lang="en-US" sz="3000">
                        <a:latin typeface="Cambria Math" panose="02040503050406030204" pitchFamily="18" charset="0"/>
                      </a:rPr>
                      <m:t>=</m:t>
                    </m:r>
                    <m:sSub>
                      <m:sSubPr>
                        <m:ctrlPr>
                          <a:rPr lang="en-US" sz="3000" i="1">
                            <a:latin typeface="Cambria Math" panose="02040503050406030204" pitchFamily="18" charset="0"/>
                          </a:rPr>
                        </m:ctrlPr>
                      </m:sSubPr>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m:t>
                                </m:r>
                                <m:r>
                                  <m:rPr>
                                    <m:sty m:val="p"/>
                                  </m:rPr>
                                  <a:rPr lang="en-US" sz="3000" b="0" i="0" smtClean="0">
                                    <a:latin typeface="Cambria Math" panose="02040503050406030204" pitchFamily="18" charset="0"/>
                                  </a:rPr>
                                  <m:t>ax</m:t>
                                </m:r>
                                <m:r>
                                  <a:rPr lang="en-US" sz="3000" b="0" i="0" smtClean="0">
                                    <a:latin typeface="Cambria Math" panose="02040503050406030204" pitchFamily="18" charset="0"/>
                                  </a:rPr>
                                  <m:t>{</m:t>
                                </m:r>
                              </m:e>
                              <m:lim>
                                <m:r>
                                  <a:rPr lang="en-US" sz="3000" b="0" i="1" smtClean="0">
                                    <a:latin typeface="Cambria Math" panose="02040503050406030204" pitchFamily="18" charset="0"/>
                                  </a:rPr>
                                  <m:t> </m:t>
                                </m:r>
                              </m:lim>
                            </m:limLow>
                          </m:fName>
                          <m:e>
                            <m:r>
                              <a:rPr lang="en-US" sz="3000" b="0" i="1" smtClean="0">
                                <a:latin typeface="Cambria Math" panose="02040503050406030204" pitchFamily="18" charset="0"/>
                              </a:rPr>
                              <m:t>𝑃𝐸𝐷</m:t>
                            </m:r>
                            <m:r>
                              <a:rPr lang="en-US" sz="3000" b="0" i="1" smtClean="0">
                                <a:latin typeface="Cambria Math" panose="02040503050406030204" pitchFamily="18" charset="0"/>
                              </a:rPr>
                              <m:t>}</m:t>
                            </m:r>
                          </m:e>
                        </m:func>
                      </m:e>
                      <m:sub>
                        <m:r>
                          <a:rPr lang="en-US" sz="3000">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0" indent="0">
                  <a:buNone/>
                </a:pPr>
                <a:r>
                  <a:rPr lang="en-US" sz="3000" b="1" dirty="0">
                    <a:latin typeface="DaunPenh" pitchFamily="2" charset="0"/>
                    <a:cs typeface="DaunPenh" pitchFamily="2" charset="0"/>
                  </a:rPr>
                  <a:t>The basic model: </a:t>
                </a:r>
                <a:endParaRPr lang="en-US" sz="3200" dirty="0">
                  <a:latin typeface="DaunPenh" pitchFamily="2" charset="0"/>
                  <a:cs typeface="DaunPenh" pitchFamily="2" charset="0"/>
                </a:endParaRPr>
              </a:p>
              <a:p>
                <a:pPr marL="0" indent="0">
                  <a:buNone/>
                </a:pPr>
                <a:r>
                  <a:rPr lang="en-US" sz="3200" dirty="0">
                    <a:latin typeface="DaunPenh" pitchFamily="2" charset="0"/>
                    <a:cs typeface="DaunPenh" pitchFamily="2" charset="0"/>
                  </a:rPr>
                  <a:t>Each concentration map is given a weight according to the meteorological frequencies derived, and so an average concentration map is generated to all sets of active/non-active combinations of sources.</a:t>
                </a:r>
              </a:p>
              <a:p>
                <a:pPr marL="0" indent="0">
                  <a:buNone/>
                </a:pPr>
                <a:r>
                  <a:rPr lang="en-US" sz="3200" dirty="0">
                    <a:latin typeface="DaunPenh" pitchFamily="2" charset="0"/>
                    <a:cs typeface="DaunPenh" pitchFamily="2" charset="0"/>
                  </a:rPr>
                  <a:t> </a:t>
                </a:r>
              </a:p>
            </p:txBody>
          </p:sp>
        </mc:Choice>
        <mc:Fallback>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1097126" cy="4351338"/>
              </a:xfrm>
              <a:blipFill>
                <a:blip r:embed="rId3"/>
                <a:stretch>
                  <a:fillRect l="-1371" t="-292" b="-6725"/>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31D6FFA6-4C03-8A48-8ED8-297201C7DFC7}"/>
              </a:ext>
            </a:extLst>
          </p:cNvPr>
          <p:cNvGrpSpPr/>
          <p:nvPr/>
        </p:nvGrpSpPr>
        <p:grpSpPr>
          <a:xfrm>
            <a:off x="9433560" y="6293521"/>
            <a:ext cx="2432304" cy="523220"/>
            <a:chOff x="219456" y="6382512"/>
            <a:chExt cx="2432304" cy="523220"/>
          </a:xfrm>
        </p:grpSpPr>
        <p:cxnSp>
          <p:nvCxnSpPr>
            <p:cNvPr id="24" name="Straight Connector 23">
              <a:extLst>
                <a:ext uri="{FF2B5EF4-FFF2-40B4-BE49-F238E27FC236}">
                  <a16:creationId xmlns:a16="http://schemas.microsoft.com/office/drawing/2014/main" id="{B78E9B5B-76A5-CF43-BE38-FA6751D9646F}"/>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3EF62F-B8AF-2648-AEFF-23F149F1A904}"/>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6" name="Slide Number Placeholder 3">
            <a:extLst>
              <a:ext uri="{FF2B5EF4-FFF2-40B4-BE49-F238E27FC236}">
                <a16:creationId xmlns:a16="http://schemas.microsoft.com/office/drawing/2014/main" id="{701A1E33-17D9-2549-8E48-85461773AEC4}"/>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18</a:t>
            </a:fld>
            <a:endParaRPr lang="en-US" dirty="0"/>
          </a:p>
        </p:txBody>
      </p:sp>
    </p:spTree>
    <p:extLst>
      <p:ext uri="{BB962C8B-B14F-4D97-AF65-F5344CB8AC3E}">
        <p14:creationId xmlns:p14="http://schemas.microsoft.com/office/powerpoint/2010/main" val="3083105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470742"/>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19</a:t>
            </a:fld>
            <a:endParaRPr lang="en-US"/>
          </a:p>
        </p:txBody>
      </p:sp>
      <p:grpSp>
        <p:nvGrpSpPr>
          <p:cNvPr id="19" name="Group 18">
            <a:extLst>
              <a:ext uri="{FF2B5EF4-FFF2-40B4-BE49-F238E27FC236}">
                <a16:creationId xmlns:a16="http://schemas.microsoft.com/office/drawing/2014/main" id="{06974615-23FD-C247-8E22-9F87BCF1DB62}"/>
              </a:ext>
            </a:extLst>
          </p:cNvPr>
          <p:cNvGrpSpPr/>
          <p:nvPr/>
        </p:nvGrpSpPr>
        <p:grpSpPr>
          <a:xfrm>
            <a:off x="8887326" y="6293521"/>
            <a:ext cx="2978538" cy="570007"/>
            <a:chOff x="-326778" y="6382512"/>
            <a:chExt cx="2978538" cy="570007"/>
          </a:xfrm>
        </p:grpSpPr>
        <p:cxnSp>
          <p:nvCxnSpPr>
            <p:cNvPr id="20" name="Straight Connector 19">
              <a:extLst>
                <a:ext uri="{FF2B5EF4-FFF2-40B4-BE49-F238E27FC236}">
                  <a16:creationId xmlns:a16="http://schemas.microsoft.com/office/drawing/2014/main" id="{EEA4B39C-F3A1-914A-89AB-2C49021EB230}"/>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13A7965-7131-8049-945C-461D11B866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grpSp>
        <p:nvGrpSpPr>
          <p:cNvPr id="4" name="Group 3">
            <a:extLst>
              <a:ext uri="{FF2B5EF4-FFF2-40B4-BE49-F238E27FC236}">
                <a16:creationId xmlns:a16="http://schemas.microsoft.com/office/drawing/2014/main" id="{3610E847-569A-C24B-AE61-FB1E1CCCE077}"/>
              </a:ext>
            </a:extLst>
          </p:cNvPr>
          <p:cNvGrpSpPr/>
          <p:nvPr/>
        </p:nvGrpSpPr>
        <p:grpSpPr>
          <a:xfrm>
            <a:off x="5188454" y="888234"/>
            <a:ext cx="6168630" cy="5499024"/>
            <a:chOff x="4962178" y="889413"/>
            <a:chExt cx="6168630" cy="5499024"/>
          </a:xfrm>
        </p:grpSpPr>
        <p:grpSp>
          <p:nvGrpSpPr>
            <p:cNvPr id="2" name="Group 1">
              <a:extLst>
                <a:ext uri="{FF2B5EF4-FFF2-40B4-BE49-F238E27FC236}">
                  <a16:creationId xmlns:a16="http://schemas.microsoft.com/office/drawing/2014/main" id="{6B003E15-17D3-BD4A-87E9-0837D685F732}"/>
                </a:ext>
              </a:extLst>
            </p:cNvPr>
            <p:cNvGrpSpPr/>
            <p:nvPr/>
          </p:nvGrpSpPr>
          <p:grpSpPr>
            <a:xfrm>
              <a:off x="4962178" y="889413"/>
              <a:ext cx="6168630" cy="5499024"/>
              <a:chOff x="4153249" y="1269237"/>
              <a:chExt cx="6168630" cy="5499024"/>
            </a:xfrm>
          </p:grpSpPr>
          <p:grpSp>
            <p:nvGrpSpPr>
              <p:cNvPr id="5" name="Group 4">
                <a:extLst>
                  <a:ext uri="{FF2B5EF4-FFF2-40B4-BE49-F238E27FC236}">
                    <a16:creationId xmlns:a16="http://schemas.microsoft.com/office/drawing/2014/main" id="{112078CE-CDEB-4541-8907-4CF6701D025C}"/>
                  </a:ext>
                </a:extLst>
              </p:cNvPr>
              <p:cNvGrpSpPr/>
              <p:nvPr/>
            </p:nvGrpSpPr>
            <p:grpSpPr>
              <a:xfrm>
                <a:off x="4699397" y="1269237"/>
                <a:ext cx="5622482" cy="5499024"/>
                <a:chOff x="4136849" y="-829018"/>
                <a:chExt cx="5492539" cy="5344476"/>
              </a:xfrm>
            </p:grpSpPr>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7" r="5589"/>
                <a:stretch/>
              </p:blipFill>
              <p:spPr bwMode="auto">
                <a:xfrm>
                  <a:off x="4136849" y="-38409"/>
                  <a:ext cx="5492539" cy="4553867"/>
                </a:xfrm>
                <a:prstGeom prst="rect">
                  <a:avLst/>
                </a:prstGeom>
                <a:ln>
                  <a:noFill/>
                </a:ln>
                <a:extLst>
                  <a:ext uri="{53640926-AAD7-44D8-BBD7-CCE9431645EC}">
                    <a14:shadowObscured xmlns:a14="http://schemas.microsoft.com/office/drawing/2010/main"/>
                  </a:ext>
                </a:extLst>
              </p:spPr>
            </p:pic>
            <p:sp>
              <p:nvSpPr>
                <p:cNvPr id="7" name="Text Box 17">
                  <a:extLst>
                    <a:ext uri="{FF2B5EF4-FFF2-40B4-BE49-F238E27FC236}">
                      <a16:creationId xmlns:a16="http://schemas.microsoft.com/office/drawing/2014/main" id="{448ABB2E-26E4-C94C-949E-5AE5C4AFF081}"/>
                    </a:ext>
                  </a:extLst>
                </p:cNvPr>
                <p:cNvSpPr txBox="1"/>
                <p:nvPr/>
              </p:nvSpPr>
              <p:spPr>
                <a:xfrm>
                  <a:off x="5625556" y="-829018"/>
                  <a:ext cx="2832756" cy="91636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dirty="0">
                      <a:solidFill>
                        <a:srgbClr val="000000"/>
                      </a:solidFill>
                      <a:latin typeface="DaunPenh" pitchFamily="2" charset="0"/>
                      <a:cs typeface="DaunPenh" pitchFamily="2" charset="0"/>
                    </a:rPr>
                    <a:t> A 1000x1000 m flat area </a:t>
                  </a:r>
                </a:p>
              </p:txBody>
            </p:sp>
          </p:grpSp>
          <p:grpSp>
            <p:nvGrpSpPr>
              <p:cNvPr id="24" name="Group 23">
                <a:extLst>
                  <a:ext uri="{FF2B5EF4-FFF2-40B4-BE49-F238E27FC236}">
                    <a16:creationId xmlns:a16="http://schemas.microsoft.com/office/drawing/2014/main" id="{ADC144B1-49D4-2149-B9B2-0AA07BA89E7E}"/>
                  </a:ext>
                </a:extLst>
              </p:cNvPr>
              <p:cNvGrpSpPr/>
              <p:nvPr/>
            </p:nvGrpSpPr>
            <p:grpSpPr>
              <a:xfrm>
                <a:off x="5418456" y="1828456"/>
                <a:ext cx="2978538" cy="1060300"/>
                <a:chOff x="6962443" y="1353716"/>
                <a:chExt cx="2978538" cy="1060300"/>
              </a:xfrm>
            </p:grpSpPr>
            <p:cxnSp>
              <p:nvCxnSpPr>
                <p:cNvPr id="22" name="Straight Arrow Connector 21">
                  <a:extLst>
                    <a:ext uri="{FF2B5EF4-FFF2-40B4-BE49-F238E27FC236}">
                      <a16:creationId xmlns:a16="http://schemas.microsoft.com/office/drawing/2014/main" id="{0C1F8DA2-96EB-6846-94BD-F94DDB0ECC55}"/>
                    </a:ext>
                  </a:extLst>
                </p:cNvPr>
                <p:cNvCxnSpPr/>
                <p:nvPr/>
              </p:nvCxnSpPr>
              <p:spPr>
                <a:xfrm>
                  <a:off x="7955280" y="1737360"/>
                  <a:ext cx="475488" cy="67665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267720-5820-A54D-A751-B83E8245FB08}"/>
                    </a:ext>
                  </a:extLst>
                </p:cNvPr>
                <p:cNvSpPr txBox="1"/>
                <p:nvPr/>
              </p:nvSpPr>
              <p:spPr>
                <a:xfrm>
                  <a:off x="6962443" y="1353716"/>
                  <a:ext cx="2978538"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Optional locations (+)</a:t>
                  </a:r>
                </a:p>
              </p:txBody>
            </p:sp>
          </p:grpSp>
          <p:grpSp>
            <p:nvGrpSpPr>
              <p:cNvPr id="25" name="Group 24">
                <a:extLst>
                  <a:ext uri="{FF2B5EF4-FFF2-40B4-BE49-F238E27FC236}">
                    <a16:creationId xmlns:a16="http://schemas.microsoft.com/office/drawing/2014/main" id="{132D4E76-94C3-1F41-BD32-F2933F86F430}"/>
                  </a:ext>
                </a:extLst>
              </p:cNvPr>
              <p:cNvGrpSpPr/>
              <p:nvPr/>
            </p:nvGrpSpPr>
            <p:grpSpPr>
              <a:xfrm>
                <a:off x="4153249" y="2379969"/>
                <a:ext cx="2208328" cy="1748547"/>
                <a:chOff x="6690097" y="1071162"/>
                <a:chExt cx="2208328" cy="1748547"/>
              </a:xfrm>
            </p:grpSpPr>
            <p:cxnSp>
              <p:nvCxnSpPr>
                <p:cNvPr id="26" name="Straight Arrow Connector 25">
                  <a:extLst>
                    <a:ext uri="{FF2B5EF4-FFF2-40B4-BE49-F238E27FC236}">
                      <a16:creationId xmlns:a16="http://schemas.microsoft.com/office/drawing/2014/main" id="{E6F796DC-90B0-4D40-A090-0CA5653E0BBE}"/>
                    </a:ext>
                  </a:extLst>
                </p:cNvPr>
                <p:cNvCxnSpPr>
                  <a:cxnSpLocks/>
                </p:cNvCxnSpPr>
                <p:nvPr/>
              </p:nvCxnSpPr>
              <p:spPr>
                <a:xfrm>
                  <a:off x="7814285" y="1768615"/>
                  <a:ext cx="1005840" cy="105109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9EBE8C-9805-E648-A4DE-E7062B1B5C59}"/>
                    </a:ext>
                  </a:extLst>
                </p:cNvPr>
                <p:cNvSpPr txBox="1"/>
                <p:nvPr/>
              </p:nvSpPr>
              <p:spPr>
                <a:xfrm>
                  <a:off x="6690097" y="1071162"/>
                  <a:ext cx="2208328" cy="1200329"/>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Sources (</a:t>
                  </a:r>
                  <a:r>
                    <a:rPr lang="en-US" sz="7200" dirty="0">
                      <a:solidFill>
                        <a:srgbClr val="FF0000"/>
                      </a:solidFill>
                      <a:latin typeface="DaunPenh" pitchFamily="2" charset="0"/>
                      <a:cs typeface="DaunPenh" pitchFamily="2" charset="0"/>
                    </a:rPr>
                    <a:t>.</a:t>
                  </a:r>
                  <a:r>
                    <a:rPr lang="en-US" sz="2800" dirty="0">
                      <a:solidFill>
                        <a:schemeClr val="tx1">
                          <a:lumMod val="85000"/>
                          <a:lumOff val="15000"/>
                        </a:schemeClr>
                      </a:solidFill>
                      <a:latin typeface="DaunPenh" pitchFamily="2" charset="0"/>
                      <a:cs typeface="DaunPenh" pitchFamily="2" charset="0"/>
                    </a:rPr>
                    <a:t>)</a:t>
                  </a:r>
                  <a:endParaRPr lang="en-US" sz="2400" dirty="0">
                    <a:solidFill>
                      <a:srgbClr val="FF0000"/>
                    </a:solidFill>
                    <a:latin typeface="DaunPenh" pitchFamily="2" charset="0"/>
                    <a:cs typeface="DaunPenh" pitchFamily="2" charset="0"/>
                  </a:endParaRPr>
                </a:p>
              </p:txBody>
            </p:sp>
          </p:grpSp>
        </p:grpSp>
        <p:cxnSp>
          <p:nvCxnSpPr>
            <p:cNvPr id="29" name="Straight Arrow Connector 28">
              <a:extLst>
                <a:ext uri="{FF2B5EF4-FFF2-40B4-BE49-F238E27FC236}">
                  <a16:creationId xmlns:a16="http://schemas.microsoft.com/office/drawing/2014/main" id="{90E88AD7-3D55-9449-BF36-AC3BFE009866}"/>
                </a:ext>
              </a:extLst>
            </p:cNvPr>
            <p:cNvCxnSpPr>
              <a:cxnSpLocks/>
            </p:cNvCxnSpPr>
            <p:nvPr/>
          </p:nvCxnSpPr>
          <p:spPr>
            <a:xfrm>
              <a:off x="7229687" y="1812127"/>
              <a:ext cx="932046" cy="72728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0E3C299-E000-5C4D-A14A-F1A1CA929EAF}"/>
              </a:ext>
            </a:extLst>
          </p:cNvPr>
          <p:cNvSpPr/>
          <p:nvPr/>
        </p:nvSpPr>
        <p:spPr>
          <a:xfrm>
            <a:off x="-175262" y="2457761"/>
            <a:ext cx="6087507" cy="1282402"/>
          </a:xfrm>
          <a:prstGeom prst="rect">
            <a:avLst/>
          </a:prstGeom>
        </p:spPr>
        <p:txBody>
          <a:bodyPr wrap="square">
            <a:spAutoFit/>
          </a:bodyPr>
          <a:lstStyle/>
          <a:p>
            <a:pPr algn="ct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Steady-state concentrations</a:t>
            </a:r>
          </a:p>
          <a:p>
            <a:pPr algn="ct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(WS, WD, SC) = (4 m s</a:t>
            </a:r>
            <a:r>
              <a:rPr lang="en-US" sz="3000" baseline="30000" dirty="0">
                <a:solidFill>
                  <a:srgbClr val="000000"/>
                </a:solidFill>
                <a:latin typeface="DaunPenh" pitchFamily="2" charset="0"/>
                <a:ea typeface="Times New Roman" panose="02020603050405020304" pitchFamily="18" charset="0"/>
                <a:cs typeface="DaunPenh" pitchFamily="2" charset="0"/>
              </a:rPr>
              <a:t>-1</a:t>
            </a:r>
            <a:r>
              <a:rPr lang="en-US" sz="3000" dirty="0">
                <a:solidFill>
                  <a:srgbClr val="000000"/>
                </a:solidFill>
                <a:latin typeface="DaunPenh" pitchFamily="2" charset="0"/>
                <a:ea typeface="Times New Roman" panose="02020603050405020304" pitchFamily="18" charset="0"/>
                <a:cs typeface="DaunPenh" pitchFamily="2" charset="0"/>
              </a:rPr>
              <a:t>, 270</a:t>
            </a:r>
            <a:r>
              <a:rPr lang="en-US" sz="3000" baseline="30000" dirty="0">
                <a:solidFill>
                  <a:srgbClr val="000000"/>
                </a:solidFill>
                <a:latin typeface="DaunPenh" pitchFamily="2" charset="0"/>
                <a:ea typeface="Times New Roman" panose="02020603050405020304" pitchFamily="18" charset="0"/>
                <a:cs typeface="DaunPenh" pitchFamily="2" charset="0"/>
              </a:rPr>
              <a:t> </a:t>
            </a:r>
            <a:r>
              <a:rPr lang="en-US" sz="3000" dirty="0">
                <a:solidFill>
                  <a:srgbClr val="000000"/>
                </a:solidFill>
                <a:latin typeface="DaunPenh" pitchFamily="2" charset="0"/>
                <a:ea typeface="Times New Roman" panose="02020603050405020304" pitchFamily="18" charset="0"/>
                <a:cs typeface="DaunPenh" pitchFamily="2" charset="0"/>
              </a:rPr>
              <a:t>degrees, C class)</a:t>
            </a:r>
            <a:endParaRPr lang="en-US" sz="3000" i="1" dirty="0">
              <a:solidFill>
                <a:srgbClr val="44546A"/>
              </a:solidFill>
              <a:latin typeface="DaunPenh" pitchFamily="2" charset="0"/>
              <a:ea typeface="Times New Roman" panose="02020603050405020304" pitchFamily="18" charset="0"/>
              <a:cs typeface="DaunPenh" pitchFamily="2" charset="0"/>
            </a:endParaRPr>
          </a:p>
        </p:txBody>
      </p:sp>
    </p:spTree>
    <p:extLst>
      <p:ext uri="{BB962C8B-B14F-4D97-AF65-F5344CB8AC3E}">
        <p14:creationId xmlns:p14="http://schemas.microsoft.com/office/powerpoint/2010/main" val="532620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27956" y="1677316"/>
            <a:ext cx="8435898" cy="4351338"/>
          </a:xfrm>
        </p:spPr>
        <p:txBody>
          <a:bodyPr>
            <a:normAutofit fontScale="92500" lnSpcReduction="10000"/>
          </a:bodyPr>
          <a:lstStyle/>
          <a:p>
            <a:r>
              <a:rPr lang="he-IL" sz="3200" b="1" dirty="0" err="1">
                <a:solidFill>
                  <a:schemeClr val="tx1">
                    <a:lumMod val="85000"/>
                    <a:lumOff val="15000"/>
                  </a:schemeClr>
                </a:solidFill>
                <a:latin typeface="DaunPenh" pitchFamily="2" charset="0"/>
                <a:ea typeface="+mj-ea"/>
                <a:cs typeface="DaunPenh" pitchFamily="2" charset="0"/>
              </a:rPr>
              <a:t>M</a:t>
            </a:r>
            <a:r>
              <a:rPr lang="en-US" sz="3200" b="1" dirty="0" err="1">
                <a:solidFill>
                  <a:schemeClr val="tx1">
                    <a:lumMod val="85000"/>
                    <a:lumOff val="15000"/>
                  </a:schemeClr>
                </a:solidFill>
                <a:latin typeface="DaunPenh" pitchFamily="2" charset="0"/>
                <a:ea typeface="+mj-ea"/>
                <a:cs typeface="DaunPenh" pitchFamily="2" charset="0"/>
              </a:rPr>
              <a:t>ajor</a:t>
            </a:r>
            <a:r>
              <a:rPr lang="en-US" sz="3200" b="1" dirty="0">
                <a:solidFill>
                  <a:schemeClr val="tx1">
                    <a:lumMod val="85000"/>
                    <a:lumOff val="15000"/>
                  </a:schemeClr>
                </a:solidFill>
                <a:latin typeface="DaunPenh" pitchFamily="2" charset="0"/>
                <a:ea typeface="+mj-ea"/>
                <a:cs typeface="DaunPenh" pitchFamily="2" charset="0"/>
              </a:rPr>
              <a:t> pollutants </a:t>
            </a:r>
            <a:r>
              <a:rPr lang="en-US" sz="3000" dirty="0">
                <a:solidFill>
                  <a:schemeClr val="tx1">
                    <a:lumMod val="85000"/>
                    <a:lumOff val="15000"/>
                  </a:schemeClr>
                </a:solidFill>
                <a:latin typeface="DaunPenh" pitchFamily="2" charset="0"/>
                <a:ea typeface="+mj-ea"/>
                <a:cs typeface="DaunPenh" pitchFamily="2" charset="0"/>
              </a:rPr>
              <a:t>– </a:t>
            </a:r>
            <a:r>
              <a:rPr lang="en-US" sz="2600" dirty="0" err="1">
                <a:solidFill>
                  <a:schemeClr val="tx1">
                    <a:lumMod val="85000"/>
                    <a:lumOff val="15000"/>
                  </a:schemeClr>
                </a:solidFill>
                <a:latin typeface="DaunPenh" pitchFamily="2" charset="0"/>
                <a:ea typeface="+mj-ea"/>
                <a:cs typeface="DaunPenh" pitchFamily="2" charset="0"/>
              </a:rPr>
              <a:t>NoX</a:t>
            </a:r>
            <a:r>
              <a:rPr lang="en-US" sz="2600" dirty="0">
                <a:solidFill>
                  <a:schemeClr val="tx1">
                    <a:lumMod val="85000"/>
                    <a:lumOff val="15000"/>
                  </a:schemeClr>
                </a:solidFill>
                <a:latin typeface="DaunPenh" pitchFamily="2" charset="0"/>
                <a:ea typeface="+mj-ea"/>
                <a:cs typeface="DaunPenh" pitchFamily="2" charset="0"/>
              </a:rPr>
              <a:t>, CO, CO</a:t>
            </a:r>
            <a:r>
              <a:rPr lang="en-US" sz="2600" baseline="-25000" dirty="0">
                <a:solidFill>
                  <a:schemeClr val="tx1">
                    <a:lumMod val="85000"/>
                    <a:lumOff val="15000"/>
                  </a:schemeClr>
                </a:solidFill>
                <a:latin typeface="DaunPenh" pitchFamily="2" charset="0"/>
                <a:ea typeface="+mj-ea"/>
                <a:cs typeface="DaunPenh" pitchFamily="2" charset="0"/>
              </a:rPr>
              <a:t>2</a:t>
            </a:r>
            <a:r>
              <a:rPr lang="en-US" sz="2600" dirty="0">
                <a:solidFill>
                  <a:schemeClr val="tx1">
                    <a:lumMod val="85000"/>
                    <a:lumOff val="15000"/>
                  </a:schemeClr>
                </a:solidFill>
                <a:latin typeface="DaunPenh" pitchFamily="2" charset="0"/>
                <a:ea typeface="+mj-ea"/>
                <a:cs typeface="DaunPenh" pitchFamily="2" charset="0"/>
              </a:rPr>
              <a:t>, SO</a:t>
            </a:r>
            <a:r>
              <a:rPr lang="en-US" sz="2600" baseline="-25000" dirty="0">
                <a:solidFill>
                  <a:schemeClr val="tx1">
                    <a:lumMod val="85000"/>
                    <a:lumOff val="15000"/>
                  </a:schemeClr>
                </a:solidFill>
                <a:latin typeface="DaunPenh" pitchFamily="2" charset="0"/>
                <a:ea typeface="+mj-ea"/>
                <a:cs typeface="DaunPenh" pitchFamily="2" charset="0"/>
              </a:rPr>
              <a:t>2</a:t>
            </a:r>
            <a:r>
              <a:rPr lang="en-US" sz="2600" dirty="0">
                <a:solidFill>
                  <a:schemeClr val="tx1">
                    <a:lumMod val="85000"/>
                    <a:lumOff val="15000"/>
                  </a:schemeClr>
                </a:solidFill>
                <a:latin typeface="DaunPenh" pitchFamily="2" charset="0"/>
                <a:ea typeface="+mj-ea"/>
                <a:cs typeface="DaunPenh" pitchFamily="2" charset="0"/>
              </a:rPr>
              <a:t>, O</a:t>
            </a:r>
            <a:r>
              <a:rPr lang="en-US" sz="2600" baseline="-25000" dirty="0">
                <a:solidFill>
                  <a:schemeClr val="tx1">
                    <a:lumMod val="85000"/>
                    <a:lumOff val="15000"/>
                  </a:schemeClr>
                </a:solidFill>
                <a:latin typeface="DaunPenh" pitchFamily="2" charset="0"/>
                <a:ea typeface="+mj-ea"/>
                <a:cs typeface="DaunPenh" pitchFamily="2" charset="0"/>
              </a:rPr>
              <a:t>3</a:t>
            </a:r>
            <a:r>
              <a:rPr lang="en-US" sz="2600" dirty="0">
                <a:solidFill>
                  <a:schemeClr val="tx1">
                    <a:lumMod val="85000"/>
                    <a:lumOff val="15000"/>
                  </a:schemeClr>
                </a:solidFill>
                <a:latin typeface="DaunPenh" pitchFamily="2" charset="0"/>
                <a:ea typeface="+mj-ea"/>
                <a:cs typeface="DaunPenh" pitchFamily="2" charset="0"/>
              </a:rPr>
              <a:t>, CH</a:t>
            </a:r>
            <a:r>
              <a:rPr lang="en-US" sz="2600" baseline="-25000" dirty="0">
                <a:solidFill>
                  <a:schemeClr val="tx1">
                    <a:lumMod val="85000"/>
                    <a:lumOff val="15000"/>
                  </a:schemeClr>
                </a:solidFill>
                <a:latin typeface="DaunPenh" pitchFamily="2" charset="0"/>
                <a:ea typeface="+mj-ea"/>
                <a:cs typeface="DaunPenh" pitchFamily="2" charset="0"/>
              </a:rPr>
              <a:t>4</a:t>
            </a:r>
            <a:r>
              <a:rPr lang="en-US" sz="2600" dirty="0">
                <a:solidFill>
                  <a:schemeClr val="tx1">
                    <a:lumMod val="85000"/>
                    <a:lumOff val="15000"/>
                  </a:schemeClr>
                </a:solidFill>
                <a:latin typeface="DaunPenh" pitchFamily="2" charset="0"/>
                <a:ea typeface="+mj-ea"/>
                <a:cs typeface="DaunPenh" pitchFamily="2" charset="0"/>
              </a:rPr>
              <a:t>, </a:t>
            </a:r>
            <a:r>
              <a:rPr lang="he-IL" sz="2600" dirty="0">
                <a:solidFill>
                  <a:schemeClr val="tx1">
                    <a:lumMod val="85000"/>
                    <a:lumOff val="15000"/>
                  </a:schemeClr>
                </a:solidFill>
                <a:latin typeface="DaunPenh" pitchFamily="2" charset="0"/>
                <a:ea typeface="+mj-ea"/>
                <a:cs typeface="DaunPenh" pitchFamily="2" charset="0"/>
              </a:rPr>
              <a:t>NH</a:t>
            </a:r>
            <a:r>
              <a:rPr lang="he-IL" sz="2600" baseline="-25000" dirty="0">
                <a:solidFill>
                  <a:schemeClr val="tx1">
                    <a:lumMod val="85000"/>
                    <a:lumOff val="15000"/>
                  </a:schemeClr>
                </a:solidFill>
                <a:latin typeface="DaunPenh" pitchFamily="2" charset="0"/>
                <a:ea typeface="+mj-ea"/>
                <a:cs typeface="DaunPenh" pitchFamily="2" charset="0"/>
              </a:rPr>
              <a:t>3</a:t>
            </a:r>
            <a:r>
              <a:rPr lang="en-US" sz="2600">
                <a:solidFill>
                  <a:schemeClr val="tx1">
                    <a:lumMod val="85000"/>
                    <a:lumOff val="15000"/>
                  </a:schemeClr>
                </a:solidFill>
                <a:latin typeface="DaunPenh" pitchFamily="2" charset="0"/>
                <a:ea typeface="+mj-ea"/>
                <a:cs typeface="DaunPenh" pitchFamily="2" charset="0"/>
              </a:rPr>
              <a:t>, VOCs</a:t>
            </a:r>
            <a:r>
              <a:rPr lang="en-US" sz="2600" dirty="0">
                <a:solidFill>
                  <a:schemeClr val="tx1">
                    <a:lumMod val="85000"/>
                    <a:lumOff val="15000"/>
                  </a:schemeClr>
                </a:solidFill>
                <a:latin typeface="DaunPenh" pitchFamily="2" charset="0"/>
                <a:ea typeface="+mj-ea"/>
                <a:cs typeface="DaunPenh" pitchFamily="2" charset="0"/>
              </a:rPr>
              <a:t>, BC, other PM</a:t>
            </a:r>
            <a:endParaRPr lang="he-IL" sz="3200" baseline="-25000" dirty="0">
              <a:solidFill>
                <a:schemeClr val="tx1">
                  <a:lumMod val="85000"/>
                  <a:lumOff val="15000"/>
                </a:schemeClr>
              </a:solidFill>
              <a:latin typeface="DaunPenh" pitchFamily="2" charset="0"/>
              <a:ea typeface="+mj-ea"/>
              <a:cs typeface="DaunPenh" pitchFamily="2" charset="0"/>
            </a:endParaRPr>
          </a:p>
          <a:p>
            <a:r>
              <a:rPr lang="en-US" sz="3200" dirty="0">
                <a:solidFill>
                  <a:schemeClr val="tx1">
                    <a:lumMod val="85000"/>
                    <a:lumOff val="15000"/>
                  </a:schemeClr>
                </a:solidFill>
                <a:latin typeface="DaunPenh" pitchFamily="2" charset="0"/>
                <a:ea typeface="+mj-ea"/>
                <a:cs typeface="DaunPenh" pitchFamily="2" charset="0"/>
              </a:rPr>
              <a:t>The main incentive for air pollution monitoring: </a:t>
            </a:r>
          </a:p>
          <a:p>
            <a:pPr marL="0" indent="0">
              <a:buNone/>
            </a:pPr>
            <a:r>
              <a:rPr lang="en-US" sz="3200" b="1" dirty="0">
                <a:solidFill>
                  <a:schemeClr val="tx1">
                    <a:lumMod val="85000"/>
                    <a:lumOff val="15000"/>
                  </a:schemeClr>
                </a:solidFill>
                <a:latin typeface="DaunPenh" pitchFamily="2" charset="0"/>
                <a:ea typeface="+mj-ea"/>
                <a:cs typeface="DaunPenh" pitchFamily="2" charset="0"/>
              </a:rPr>
              <a:t>		Emission control </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 or climate research, planning</a:t>
            </a:r>
          </a:p>
          <a:p>
            <a:r>
              <a:rPr lang="en-US" sz="3200" b="1" dirty="0">
                <a:solidFill>
                  <a:schemeClr val="tx1">
                    <a:lumMod val="85000"/>
                    <a:lumOff val="15000"/>
                  </a:schemeClr>
                </a:solidFill>
                <a:latin typeface="DaunPenh" pitchFamily="2" charset="0"/>
                <a:ea typeface="+mj-ea"/>
                <a:cs typeface="DaunPenh" pitchFamily="2" charset="0"/>
              </a:rPr>
              <a:t>Major challenge </a:t>
            </a:r>
            <a:r>
              <a:rPr lang="en-US" sz="3200" dirty="0">
                <a:solidFill>
                  <a:schemeClr val="tx1">
                    <a:lumMod val="85000"/>
                    <a:lumOff val="15000"/>
                  </a:schemeClr>
                </a:solidFill>
                <a:latin typeface="DaunPenh" pitchFamily="2" charset="0"/>
                <a:ea typeface="+mj-ea"/>
                <a:cs typeface="DaunPenh" pitchFamily="2" charset="0"/>
              </a:rPr>
              <a:t>– producing high resolution pollution concentration maps, using the current monitoring methods</a:t>
            </a:r>
          </a:p>
          <a:p>
            <a:r>
              <a:rPr lang="en-US" sz="3200" b="1" dirty="0">
                <a:solidFill>
                  <a:schemeClr val="tx1">
                    <a:lumMod val="85000"/>
                    <a:lumOff val="15000"/>
                  </a:schemeClr>
                </a:solidFill>
                <a:latin typeface="DaunPenh" pitchFamily="2" charset="0"/>
                <a:ea typeface="+mj-ea"/>
                <a:cs typeface="DaunPenh" pitchFamily="2" charset="0"/>
              </a:rPr>
              <a:t>W</a:t>
            </a:r>
            <a:r>
              <a:rPr lang="en-US" sz="3200" dirty="0">
                <a:solidFill>
                  <a:schemeClr val="tx1">
                    <a:lumMod val="85000"/>
                    <a:lumOff val="15000"/>
                  </a:schemeClr>
                </a:solidFill>
                <a:latin typeface="DaunPenh" pitchFamily="2" charset="0"/>
                <a:ea typeface="+mj-ea"/>
                <a:cs typeface="DaunPenh" pitchFamily="2" charset="0"/>
              </a:rPr>
              <a:t>ireless </a:t>
            </a:r>
            <a:r>
              <a:rPr lang="en-US" sz="3200" b="1" dirty="0">
                <a:solidFill>
                  <a:schemeClr val="tx1">
                    <a:lumMod val="85000"/>
                    <a:lumOff val="15000"/>
                  </a:schemeClr>
                </a:solidFill>
                <a:latin typeface="DaunPenh" pitchFamily="2" charset="0"/>
                <a:ea typeface="+mj-ea"/>
                <a:cs typeface="DaunPenh" pitchFamily="2" charset="0"/>
              </a:rPr>
              <a:t>D</a:t>
            </a:r>
            <a:r>
              <a:rPr lang="en-US" sz="3200" dirty="0">
                <a:solidFill>
                  <a:schemeClr val="tx1">
                    <a:lumMod val="85000"/>
                    <a:lumOff val="15000"/>
                  </a:schemeClr>
                </a:solidFill>
                <a:latin typeface="DaunPenh" pitchFamily="2" charset="0"/>
                <a:ea typeface="+mj-ea"/>
                <a:cs typeface="DaunPenh" pitchFamily="2" charset="0"/>
              </a:rPr>
              <a:t>istributed </a:t>
            </a:r>
            <a:r>
              <a:rPr lang="en-US" sz="3200" b="1" dirty="0">
                <a:solidFill>
                  <a:schemeClr val="tx1">
                    <a:lumMod val="85000"/>
                    <a:lumOff val="15000"/>
                  </a:schemeClr>
                </a:solidFill>
                <a:latin typeface="DaunPenh" pitchFamily="2" charset="0"/>
                <a:ea typeface="+mj-ea"/>
                <a:cs typeface="DaunPenh" pitchFamily="2" charset="0"/>
              </a:rPr>
              <a:t>E</a:t>
            </a:r>
            <a:r>
              <a:rPr lang="en-US" sz="3200" dirty="0">
                <a:solidFill>
                  <a:schemeClr val="tx1">
                    <a:lumMod val="85000"/>
                    <a:lumOff val="15000"/>
                  </a:schemeClr>
                </a:solidFill>
                <a:latin typeface="DaunPenh" pitchFamily="2" charset="0"/>
                <a:ea typeface="+mj-ea"/>
                <a:cs typeface="DaunPenh" pitchFamily="2" charset="0"/>
              </a:rPr>
              <a:t>nvironmental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ensor </a:t>
            </a:r>
            <a:r>
              <a:rPr lang="en-US" sz="3200" b="1" dirty="0">
                <a:solidFill>
                  <a:schemeClr val="tx1">
                    <a:lumMod val="85000"/>
                    <a:lumOff val="15000"/>
                  </a:schemeClr>
                </a:solidFill>
                <a:latin typeface="DaunPenh" pitchFamily="2" charset="0"/>
                <a:ea typeface="+mj-ea"/>
                <a:cs typeface="DaunPenh" pitchFamily="2" charset="0"/>
              </a:rPr>
              <a:t>N</a:t>
            </a:r>
            <a:r>
              <a:rPr lang="en-US" sz="3200" dirty="0">
                <a:solidFill>
                  <a:schemeClr val="tx1">
                    <a:lumMod val="85000"/>
                    <a:lumOff val="15000"/>
                  </a:schemeClr>
                </a:solidFill>
                <a:latin typeface="DaunPenh" pitchFamily="2" charset="0"/>
                <a:ea typeface="+mj-ea"/>
                <a:cs typeface="DaunPenh" pitchFamily="2" charset="0"/>
              </a:rPr>
              <a:t>etwork (WDESN)</a:t>
            </a:r>
          </a:p>
          <a:p>
            <a:r>
              <a:rPr lang="en-US" sz="3200" dirty="0">
                <a:solidFill>
                  <a:schemeClr val="tx1">
                    <a:lumMod val="85000"/>
                    <a:lumOff val="15000"/>
                  </a:schemeClr>
                </a:solidFill>
                <a:latin typeface="DaunPenh" pitchFamily="2" charset="0"/>
                <a:ea typeface="+mj-ea"/>
                <a:cs typeface="DaunPenh" pitchFamily="2" charset="0"/>
              </a:rPr>
              <a:t>Portable and relatively low-cost </a:t>
            </a:r>
            <a:r>
              <a:rPr lang="en-US" sz="3200" b="1" dirty="0">
                <a:solidFill>
                  <a:schemeClr val="tx1">
                    <a:lumMod val="85000"/>
                    <a:lumOff val="15000"/>
                  </a:schemeClr>
                </a:solidFill>
                <a:latin typeface="DaunPenh" pitchFamily="2" charset="0"/>
                <a:ea typeface="+mj-ea"/>
                <a:cs typeface="DaunPenh" pitchFamily="2" charset="0"/>
              </a:rPr>
              <a:t>M</a:t>
            </a:r>
            <a:r>
              <a:rPr lang="en-US" sz="3200" dirty="0">
                <a:solidFill>
                  <a:schemeClr val="tx1">
                    <a:lumMod val="85000"/>
                    <a:lumOff val="15000"/>
                  </a:schemeClr>
                </a:solidFill>
                <a:latin typeface="DaunPenh" pitchFamily="2" charset="0"/>
                <a:ea typeface="+mj-ea"/>
                <a:cs typeface="DaunPenh" pitchFamily="2" charset="0"/>
              </a:rPr>
              <a:t>icro </a:t>
            </a:r>
            <a:r>
              <a:rPr lang="en-US" sz="3200" b="1" dirty="0">
                <a:solidFill>
                  <a:schemeClr val="tx1">
                    <a:lumMod val="85000"/>
                    <a:lumOff val="15000"/>
                  </a:schemeClr>
                </a:solidFill>
                <a:latin typeface="DaunPenh" pitchFamily="2" charset="0"/>
                <a:ea typeface="+mj-ea"/>
                <a:cs typeface="DaunPenh" pitchFamily="2" charset="0"/>
              </a:rPr>
              <a:t>S</a:t>
            </a:r>
            <a:r>
              <a:rPr lang="en-US" sz="3200" dirty="0">
                <a:solidFill>
                  <a:schemeClr val="tx1">
                    <a:lumMod val="85000"/>
                    <a:lumOff val="15000"/>
                  </a:schemeClr>
                </a:solidFill>
                <a:latin typeface="DaunPenh" pitchFamily="2" charset="0"/>
                <a:ea typeface="+mj-ea"/>
                <a:cs typeface="DaunPenh" pitchFamily="2" charset="0"/>
              </a:rPr>
              <a:t>ensing </a:t>
            </a:r>
            <a:r>
              <a:rPr lang="en-US" sz="3200" b="1" dirty="0">
                <a:solidFill>
                  <a:schemeClr val="tx1">
                    <a:lumMod val="85000"/>
                    <a:lumOff val="15000"/>
                  </a:schemeClr>
                </a:solidFill>
                <a:latin typeface="DaunPenh" pitchFamily="2" charset="0"/>
                <a:ea typeface="+mj-ea"/>
                <a:cs typeface="DaunPenh" pitchFamily="2" charset="0"/>
              </a:rPr>
              <a:t>U</a:t>
            </a:r>
            <a:r>
              <a:rPr lang="en-US" sz="3200" dirty="0">
                <a:solidFill>
                  <a:schemeClr val="tx1">
                    <a:lumMod val="85000"/>
                    <a:lumOff val="15000"/>
                  </a:schemeClr>
                </a:solidFill>
                <a:latin typeface="DaunPenh" pitchFamily="2" charset="0"/>
                <a:ea typeface="+mj-ea"/>
                <a:cs typeface="DaunPenh" pitchFamily="2" charset="0"/>
              </a:rPr>
              <a:t>nits </a:t>
            </a:r>
            <a:r>
              <a:rPr lang="en-US" sz="3200" b="1" dirty="0">
                <a:solidFill>
                  <a:schemeClr val="tx1">
                    <a:lumMod val="85000"/>
                    <a:lumOff val="15000"/>
                  </a:schemeClr>
                </a:solidFill>
                <a:latin typeface="DaunPenh" pitchFamily="2" charset="0"/>
                <a:ea typeface="+mj-ea"/>
                <a:cs typeface="DaunPenh" pitchFamily="2" charset="0"/>
              </a:rPr>
              <a:t>(</a:t>
            </a:r>
            <a:r>
              <a:rPr lang="en-US" sz="3200" dirty="0">
                <a:solidFill>
                  <a:schemeClr val="tx1">
                    <a:lumMod val="85000"/>
                    <a:lumOff val="15000"/>
                  </a:schemeClr>
                </a:solidFill>
                <a:latin typeface="DaunPenh" pitchFamily="2" charset="0"/>
                <a:ea typeface="+mj-ea"/>
                <a:cs typeface="DaunPenh" pitchFamily="2" charset="0"/>
              </a:rPr>
              <a:t>MSUs</a:t>
            </a:r>
            <a:r>
              <a:rPr lang="en-US" sz="3200" b="1" dirty="0">
                <a:solidFill>
                  <a:schemeClr val="tx1">
                    <a:lumMod val="85000"/>
                    <a:lumOff val="15000"/>
                  </a:schemeClr>
                </a:solidFill>
                <a:latin typeface="DaunPenh" pitchFamily="2" charset="0"/>
                <a:ea typeface="+mj-ea"/>
                <a:cs typeface="DaunPenh" pitchFamily="2" charset="0"/>
              </a:rPr>
              <a:t>)</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2</a:t>
            </a:fld>
            <a:endParaRPr lang="en-US" dirty="0"/>
          </a:p>
        </p:txBody>
      </p:sp>
      <p:grpSp>
        <p:nvGrpSpPr>
          <p:cNvPr id="20" name="Group 19">
            <a:extLst>
              <a:ext uri="{FF2B5EF4-FFF2-40B4-BE49-F238E27FC236}">
                <a16:creationId xmlns:a16="http://schemas.microsoft.com/office/drawing/2014/main" id="{A33B9CFD-DBD1-D849-97B7-EAF6BDEAF580}"/>
              </a:ext>
            </a:extLst>
          </p:cNvPr>
          <p:cNvGrpSpPr/>
          <p:nvPr/>
        </p:nvGrpSpPr>
        <p:grpSpPr>
          <a:xfrm>
            <a:off x="9433560" y="6293521"/>
            <a:ext cx="2432304" cy="523220"/>
            <a:chOff x="219456" y="6382512"/>
            <a:chExt cx="2432304" cy="523220"/>
          </a:xfrm>
        </p:grpSpPr>
        <p:cxnSp>
          <p:nvCxnSpPr>
            <p:cNvPr id="21" name="Straight Connector 20">
              <a:extLst>
                <a:ext uri="{FF2B5EF4-FFF2-40B4-BE49-F238E27FC236}">
                  <a16:creationId xmlns:a16="http://schemas.microsoft.com/office/drawing/2014/main" id="{39F49837-3BD7-434F-9DCA-E0BE3A76C889}"/>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88A10A-20AA-3440-A20C-7199385A947E}"/>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610600" y="-10005"/>
            <a:ext cx="3617976" cy="2801013"/>
          </a:xfrm>
          <a:prstGeom prst="rect">
            <a:avLst/>
          </a:prstGeom>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8416539" y="1418666"/>
            <a:ext cx="3617976" cy="2408215"/>
          </a:xfrm>
          <a:prstGeom prst="rect">
            <a:avLst/>
          </a:prstGeom>
        </p:spPr>
      </p:pic>
      <p:pic>
        <p:nvPicPr>
          <p:cNvPr id="7" name="Picture 6">
            <a:extLst>
              <a:ext uri="{FF2B5EF4-FFF2-40B4-BE49-F238E27FC236}">
                <a16:creationId xmlns:a16="http://schemas.microsoft.com/office/drawing/2014/main" id="{7E76653C-13D4-9D4D-A889-8F5B2B098DAC}"/>
              </a:ext>
            </a:extLst>
          </p:cNvPr>
          <p:cNvPicPr>
            <a:picLocks noChangeAspect="1"/>
          </p:cNvPicPr>
          <p:nvPr/>
        </p:nvPicPr>
        <p:blipFill>
          <a:blip r:embed="rId5"/>
          <a:stretch>
            <a:fillRect/>
          </a:stretch>
        </p:blipFill>
        <p:spPr>
          <a:xfrm>
            <a:off x="8957914" y="2644354"/>
            <a:ext cx="3270661" cy="2452996"/>
          </a:xfrm>
          <a:prstGeom prst="rect">
            <a:avLst/>
          </a:prstGeom>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6"/>
          <a:srcRect l="31889" r="10922"/>
          <a:stretch/>
        </p:blipFill>
        <p:spPr>
          <a:xfrm>
            <a:off x="7960587" y="4619138"/>
            <a:ext cx="4246403" cy="2227584"/>
          </a:xfrm>
          <a:prstGeom prst="rect">
            <a:avLst/>
          </a:prstGeom>
        </p:spPr>
      </p:pic>
      <p:pic>
        <p:nvPicPr>
          <p:cNvPr id="9" name="Picture 8">
            <a:extLst>
              <a:ext uri="{FF2B5EF4-FFF2-40B4-BE49-F238E27FC236}">
                <a16:creationId xmlns:a16="http://schemas.microsoft.com/office/drawing/2014/main" id="{2E85E517-B391-3D4A-988A-500DACFB36DF}"/>
              </a:ext>
            </a:extLst>
          </p:cNvPr>
          <p:cNvPicPr>
            <a:picLocks noChangeAspect="1"/>
          </p:cNvPicPr>
          <p:nvPr/>
        </p:nvPicPr>
        <p:blipFill>
          <a:blip r:embed="rId7"/>
          <a:stretch>
            <a:fillRect/>
          </a:stretch>
        </p:blipFill>
        <p:spPr>
          <a:xfrm>
            <a:off x="8574025" y="2298332"/>
            <a:ext cx="3320649" cy="4427532"/>
          </a:xfrm>
          <a:prstGeom prst="rect">
            <a:avLst/>
          </a:prstGeom>
        </p:spPr>
      </p:pic>
    </p:spTree>
    <p:extLst>
      <p:ext uri="{BB962C8B-B14F-4D97-AF65-F5344CB8AC3E}">
        <p14:creationId xmlns:p14="http://schemas.microsoft.com/office/powerpoint/2010/main" val="208892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Data used for the simulation</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20</a:t>
            </a:fld>
            <a:endParaRPr lang="en-US" dirty="0"/>
          </a:p>
        </p:txBody>
      </p:sp>
      <p:grpSp>
        <p:nvGrpSpPr>
          <p:cNvPr id="8" name="Group 7">
            <a:extLst>
              <a:ext uri="{FF2B5EF4-FFF2-40B4-BE49-F238E27FC236}">
                <a16:creationId xmlns:a16="http://schemas.microsoft.com/office/drawing/2014/main" id="{01C46510-0D71-384A-870A-0C51DF821D92}"/>
              </a:ext>
            </a:extLst>
          </p:cNvPr>
          <p:cNvGrpSpPr/>
          <p:nvPr/>
        </p:nvGrpSpPr>
        <p:grpSpPr>
          <a:xfrm>
            <a:off x="1036799" y="1366817"/>
            <a:ext cx="10584578" cy="4494825"/>
            <a:chOff x="-6339708" y="-400422"/>
            <a:chExt cx="10587662" cy="4497594"/>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 b="3262"/>
            <a:stretch/>
          </p:blipFill>
          <p:spPr>
            <a:xfrm>
              <a:off x="-1033191" y="-400422"/>
              <a:ext cx="5281145" cy="4497594"/>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6339708" y="-59970"/>
              <a:ext cx="400106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Data obtained from IMS for </a:t>
              </a:r>
              <a:r>
                <a:rPr lang="en-US" sz="3000" i="0" dirty="0" err="1">
                  <a:solidFill>
                    <a:srgbClr val="000000"/>
                  </a:solidFill>
                  <a:effectLst/>
                  <a:latin typeface="DaunPenh" pitchFamily="2" charset="0"/>
                  <a:ea typeface="Times New Roman" panose="02020603050405020304" pitchFamily="18" charset="0"/>
                  <a:cs typeface="DaunPenh" pitchFamily="2" charset="0"/>
                </a:rPr>
                <a:t>Hadera</a:t>
              </a:r>
              <a:r>
                <a:rPr lang="en-US" sz="3000" i="0" dirty="0">
                  <a:solidFill>
                    <a:srgbClr val="000000"/>
                  </a:solidFill>
                  <a:effectLst/>
                  <a:latin typeface="DaunPenh" pitchFamily="2" charset="0"/>
                  <a:ea typeface="Times New Roman" panose="02020603050405020304" pitchFamily="18" charset="0"/>
                  <a:cs typeface="DaunPenh" pitchFamily="2" charset="0"/>
                </a:rPr>
                <a:t>-port station</a:t>
              </a:r>
              <a:r>
                <a:rPr lang="en-US" sz="3000" dirty="0">
                  <a:solidFill>
                    <a:srgbClr val="000000"/>
                  </a:solidFill>
                  <a:latin typeface="DaunPenh" pitchFamily="2" charset="0"/>
                  <a:ea typeface="Times New Roman" panose="02020603050405020304" pitchFamily="18" charset="0"/>
                  <a:cs typeface="DaunPenh" pitchFamily="2" charset="0"/>
                </a:rPr>
                <a:t> (15 years)</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p:grpSp>
      <p:pic>
        <p:nvPicPr>
          <p:cNvPr id="3" name="Picture 2">
            <a:extLst>
              <a:ext uri="{FF2B5EF4-FFF2-40B4-BE49-F238E27FC236}">
                <a16:creationId xmlns:a16="http://schemas.microsoft.com/office/drawing/2014/main" id="{E585324F-E2B3-0B40-97FE-3D85D36ED482}"/>
              </a:ext>
            </a:extLst>
          </p:cNvPr>
          <p:cNvPicPr>
            <a:picLocks noChangeAspect="1"/>
          </p:cNvPicPr>
          <p:nvPr/>
        </p:nvPicPr>
        <p:blipFill>
          <a:blip r:embed="rId4"/>
          <a:stretch>
            <a:fillRect/>
          </a:stretch>
        </p:blipFill>
        <p:spPr>
          <a:xfrm>
            <a:off x="634053" y="3028950"/>
            <a:ext cx="5168900" cy="3327400"/>
          </a:xfrm>
          <a:prstGeom prst="rect">
            <a:avLst/>
          </a:prstGeom>
        </p:spPr>
      </p:pic>
      <p:grpSp>
        <p:nvGrpSpPr>
          <p:cNvPr id="26" name="Group 25">
            <a:extLst>
              <a:ext uri="{FF2B5EF4-FFF2-40B4-BE49-F238E27FC236}">
                <a16:creationId xmlns:a16="http://schemas.microsoft.com/office/drawing/2014/main" id="{36535C3A-0A42-DE43-A83D-E180A9B9B7CC}"/>
              </a:ext>
            </a:extLst>
          </p:cNvPr>
          <p:cNvGrpSpPr/>
          <p:nvPr/>
        </p:nvGrpSpPr>
        <p:grpSpPr>
          <a:xfrm>
            <a:off x="8887326" y="6293521"/>
            <a:ext cx="2978538" cy="570007"/>
            <a:chOff x="-326778" y="6382512"/>
            <a:chExt cx="2978538" cy="570007"/>
          </a:xfrm>
        </p:grpSpPr>
        <p:cxnSp>
          <p:nvCxnSpPr>
            <p:cNvPr id="27" name="Straight Connector 26">
              <a:extLst>
                <a:ext uri="{FF2B5EF4-FFF2-40B4-BE49-F238E27FC236}">
                  <a16:creationId xmlns:a16="http://schemas.microsoft.com/office/drawing/2014/main" id="{74424BE2-0B54-CF46-8CEC-6ED13E333529}"/>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238D213-2432-0441-BA75-844FC6102E15}"/>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29" name="TextBox 28">
            <a:extLst>
              <a:ext uri="{FF2B5EF4-FFF2-40B4-BE49-F238E27FC236}">
                <a16:creationId xmlns:a16="http://schemas.microsoft.com/office/drawing/2014/main" id="{502AEB69-B524-B348-B2FC-9AA1BB0BBCD7}"/>
              </a:ext>
            </a:extLst>
          </p:cNvPr>
          <p:cNvSpPr txBox="1"/>
          <p:nvPr/>
        </p:nvSpPr>
        <p:spPr>
          <a:xfrm>
            <a:off x="9040191" y="643046"/>
            <a:ext cx="2313609" cy="1015663"/>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Windrose distribution</a:t>
            </a:r>
          </a:p>
        </p:txBody>
      </p:sp>
      <p:cxnSp>
        <p:nvCxnSpPr>
          <p:cNvPr id="4" name="Straight Connector 3">
            <a:extLst>
              <a:ext uri="{FF2B5EF4-FFF2-40B4-BE49-F238E27FC236}">
                <a16:creationId xmlns:a16="http://schemas.microsoft.com/office/drawing/2014/main" id="{255AE76D-28BB-A143-A816-1199963F67FB}"/>
              </a:ext>
            </a:extLst>
          </p:cNvPr>
          <p:cNvCxnSpPr>
            <a:cxnSpLocks/>
          </p:cNvCxnSpPr>
          <p:nvPr/>
        </p:nvCxnSpPr>
        <p:spPr>
          <a:xfrm>
            <a:off x="6880485" y="2541534"/>
            <a:ext cx="1888761" cy="10860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ABC28B-D5DA-C749-80AA-4BF4C227FAF3}"/>
              </a:ext>
            </a:extLst>
          </p:cNvPr>
          <p:cNvSpPr txBox="1"/>
          <p:nvPr/>
        </p:nvSpPr>
        <p:spPr>
          <a:xfrm>
            <a:off x="5901700" y="2141183"/>
            <a:ext cx="1305076" cy="954107"/>
          </a:xfrm>
          <a:prstGeom prst="rect">
            <a:avLst/>
          </a:prstGeom>
          <a:noFill/>
        </p:spPr>
        <p:txBody>
          <a:bodyPr wrap="square" rtlCol="0">
            <a:spAutoFit/>
          </a:bodyPr>
          <a:lstStyle>
            <a:defPPr>
              <a:defRPr kern="1200" smtId="4294967295"/>
            </a:defPPr>
          </a:lstStyle>
          <a:p>
            <a:pPr algn="ctr"/>
            <a:r>
              <a:rPr lang="en-US" sz="2800" dirty="0">
                <a:solidFill>
                  <a:schemeClr val="tx1">
                    <a:lumMod val="85000"/>
                    <a:lumOff val="15000"/>
                  </a:schemeClr>
                </a:solidFill>
                <a:latin typeface="DaunPenh" pitchFamily="2" charset="0"/>
                <a:cs typeface="DaunPenh" pitchFamily="2" charset="0"/>
              </a:rPr>
              <a:t>Avg. direction</a:t>
            </a:r>
          </a:p>
        </p:txBody>
      </p:sp>
    </p:spTree>
    <p:extLst>
      <p:ext uri="{BB962C8B-B14F-4D97-AF65-F5344CB8AC3E}">
        <p14:creationId xmlns:p14="http://schemas.microsoft.com/office/powerpoint/2010/main" val="143815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26450" y="1537767"/>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21</a:t>
            </a:fld>
            <a:endParaRPr lang="en-US"/>
          </a:p>
        </p:txBody>
      </p:sp>
      <p:pic>
        <p:nvPicPr>
          <p:cNvPr id="7" name="Picture 6">
            <a:extLst>
              <a:ext uri="{FF2B5EF4-FFF2-40B4-BE49-F238E27FC236}">
                <a16:creationId xmlns:a16="http://schemas.microsoft.com/office/drawing/2014/main" id="{F5C52A24-99F2-C049-BB90-BB37D5BC2F5A}"/>
              </a:ext>
            </a:extLst>
          </p:cNvPr>
          <p:cNvPicPr>
            <a:picLocks noChangeAspect="1"/>
          </p:cNvPicPr>
          <p:nvPr/>
        </p:nvPicPr>
        <p:blipFill rotWithShape="1">
          <a:blip r:embed="rId6"/>
          <a:srcRect l="3110" t="4100" r="4299" b="3899"/>
          <a:stretch/>
        </p:blipFill>
        <p:spPr>
          <a:xfrm>
            <a:off x="295272" y="1932849"/>
            <a:ext cx="4615347" cy="3827919"/>
          </a:xfrm>
          <a:prstGeom prst="rect">
            <a:avLst/>
          </a:prstGeom>
        </p:spPr>
      </p:pic>
      <p:grpSp>
        <p:nvGrpSpPr>
          <p:cNvPr id="8" name="Group 7">
            <a:extLst>
              <a:ext uri="{FF2B5EF4-FFF2-40B4-BE49-F238E27FC236}">
                <a16:creationId xmlns:a16="http://schemas.microsoft.com/office/drawing/2014/main" id="{4C14E780-68D8-BC42-8DE8-F9E962590842}"/>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40A5D287-9373-9447-B670-36155168EB44}"/>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13C0694-6D12-1542-8B6E-2DD05057C1F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DAF867C7-9261-EB42-8BC8-3F348A674A66}"/>
              </a:ext>
            </a:extLst>
          </p:cNvPr>
          <p:cNvSpPr txBox="1"/>
          <p:nvPr/>
        </p:nvSpPr>
        <p:spPr>
          <a:xfrm>
            <a:off x="6595880" y="1027146"/>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Generation of Pareto frontier </a:t>
            </a:r>
          </a:p>
        </p:txBody>
      </p:sp>
      <p:sp>
        <p:nvSpPr>
          <p:cNvPr id="12" name="TextBox 11">
            <a:extLst>
              <a:ext uri="{FF2B5EF4-FFF2-40B4-BE49-F238E27FC236}">
                <a16:creationId xmlns:a16="http://schemas.microsoft.com/office/drawing/2014/main" id="{5A15CEA8-48F8-1D47-9BA9-4DFF0AE74A1C}"/>
              </a:ext>
            </a:extLst>
          </p:cNvPr>
          <p:cNvSpPr txBox="1"/>
          <p:nvPr/>
        </p:nvSpPr>
        <p:spPr>
          <a:xfrm>
            <a:off x="859861" y="1413689"/>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Weights of recombination operators</a:t>
            </a:r>
          </a:p>
        </p:txBody>
      </p:sp>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a:xfrm>
            <a:off x="463770" y="2506662"/>
            <a:ext cx="4877183" cy="4351338"/>
          </a:xfrm>
        </p:spPr>
        <p:txBody>
          <a:bodyPr>
            <a:noAutofit/>
          </a:bodyPr>
          <a:lstStyle/>
          <a:p>
            <a:pPr marL="0" indent="0">
              <a:buNone/>
            </a:pPr>
            <a:endParaRPr lang="en-US" sz="3000" dirty="0">
              <a:solidFill>
                <a:srgbClr val="000000"/>
              </a:solidFill>
              <a:latin typeface="DaunPenh" pitchFamily="2" charset="0"/>
              <a:cs typeface="DaunPenh" pitchFamily="2" charset="0"/>
            </a:endParaRPr>
          </a:p>
          <a:p>
            <a:pPr marL="0" indent="0">
              <a:buNone/>
            </a:pPr>
            <a:r>
              <a:rPr lang="en-US" sz="3000" dirty="0">
                <a:solidFill>
                  <a:srgbClr val="000000"/>
                </a:solidFill>
                <a:latin typeface="DaunPenh" pitchFamily="2" charset="0"/>
                <a:cs typeface="DaunPenh" pitchFamily="2" charset="0"/>
              </a:rPr>
              <a:t>The conflict between the </a:t>
            </a:r>
            <a:r>
              <a:rPr lang="en-US" sz="3000" b="1" dirty="0">
                <a:solidFill>
                  <a:srgbClr val="000000"/>
                </a:solidFill>
                <a:latin typeface="DaunPenh" pitchFamily="2" charset="0"/>
                <a:cs typeface="DaunPenh" pitchFamily="2" charset="0"/>
              </a:rPr>
              <a:t>cost of the network</a:t>
            </a:r>
            <a:r>
              <a:rPr lang="en-US" sz="3000" dirty="0">
                <a:solidFill>
                  <a:srgbClr val="000000"/>
                </a:solidFill>
                <a:latin typeface="DaunPenh" pitchFamily="2" charset="0"/>
                <a:cs typeface="DaunPenh" pitchFamily="2" charset="0"/>
              </a:rPr>
              <a:t> and </a:t>
            </a:r>
            <a:r>
              <a:rPr lang="en-US" sz="3000" b="1" dirty="0">
                <a:solidFill>
                  <a:srgbClr val="000000"/>
                </a:solidFill>
                <a:latin typeface="DaunPenh" pitchFamily="2" charset="0"/>
                <a:cs typeface="DaunPenh" pitchFamily="2" charset="0"/>
              </a:rPr>
              <a:t>its performance </a:t>
            </a:r>
            <a:r>
              <a:rPr lang="en-US" sz="3000" dirty="0">
                <a:solidFill>
                  <a:srgbClr val="000000"/>
                </a:solidFill>
                <a:latin typeface="DaunPenh" pitchFamily="2" charset="0"/>
                <a:cs typeface="DaunPenh" pitchFamily="2" charset="0"/>
              </a:rPr>
              <a:t>is reflected in the </a:t>
            </a:r>
            <a:r>
              <a:rPr lang="en-US" sz="3000" dirty="0">
                <a:solidFill>
                  <a:srgbClr val="E94C00"/>
                </a:solidFill>
                <a:latin typeface="DaunPenh" pitchFamily="2" charset="0"/>
                <a:cs typeface="DaunPenh" pitchFamily="2" charset="0"/>
              </a:rPr>
              <a:t>Pareto frontier</a:t>
            </a:r>
            <a:r>
              <a:rPr lang="en-US" sz="3000" dirty="0">
                <a:solidFill>
                  <a:srgbClr val="000000"/>
                </a:solidFill>
                <a:latin typeface="DaunPenh" pitchFamily="2" charset="0"/>
                <a:cs typeface="DaunPenh" pitchFamily="2" charset="0"/>
              </a:rPr>
              <a:t> </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22</a:t>
            </a:fld>
            <a:endParaRPr lang="en-US"/>
          </a:p>
        </p:txBody>
      </p:sp>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5546923" y="1619517"/>
            <a:ext cx="5538172" cy="4633175"/>
          </a:xfrm>
          <a:prstGeom prst="rect">
            <a:avLst/>
          </a:prstGeom>
        </p:spPr>
      </p:pic>
      <p:grpSp>
        <p:nvGrpSpPr>
          <p:cNvPr id="8" name="Group 7">
            <a:extLst>
              <a:ext uri="{FF2B5EF4-FFF2-40B4-BE49-F238E27FC236}">
                <a16:creationId xmlns:a16="http://schemas.microsoft.com/office/drawing/2014/main" id="{7B7D4647-75F8-3047-9865-C8D80CA6C0B4}"/>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2A326A55-82A7-A54D-99C3-BE7835212488}"/>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3CDE47-AEDD-9F4E-848D-ACAC3A84D9A1}"/>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E84287D7-1EF7-A94E-A1E0-6F24F9B7FD22}"/>
              </a:ext>
            </a:extLst>
          </p:cNvPr>
          <p:cNvSpPr txBox="1"/>
          <p:nvPr/>
        </p:nvSpPr>
        <p:spPr>
          <a:xfrm>
            <a:off x="6657535" y="1072242"/>
            <a:ext cx="4730009"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Pareto frontier of two optimization runs </a:t>
            </a:r>
          </a:p>
        </p:txBody>
      </p:sp>
    </p:spTree>
    <p:extLst>
      <p:ext uri="{BB962C8B-B14F-4D97-AF65-F5344CB8AC3E}">
        <p14:creationId xmlns:p14="http://schemas.microsoft.com/office/powerpoint/2010/main" val="81319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23</a:t>
            </a:fld>
            <a:endParaRPr lang="en-US"/>
          </a:p>
        </p:txBody>
      </p:sp>
      <p:pic>
        <p:nvPicPr>
          <p:cNvPr id="17" name="Picture 16">
            <a:extLst>
              <a:ext uri="{FF2B5EF4-FFF2-40B4-BE49-F238E27FC236}">
                <a16:creationId xmlns:a16="http://schemas.microsoft.com/office/drawing/2014/main" id="{D83E0FB1-E9EF-014B-95C2-1BB1DC3352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88" t="64161" r="8468" b="5712"/>
          <a:stretch/>
        </p:blipFill>
        <p:spPr bwMode="auto">
          <a:xfrm>
            <a:off x="2172037" y="3978496"/>
            <a:ext cx="7490028" cy="2698009"/>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F9094005-21CF-864C-8099-A1722E4B08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16" t="3880" r="49183" b="65993"/>
          <a:stretch/>
        </p:blipFill>
        <p:spPr bwMode="auto">
          <a:xfrm>
            <a:off x="2202017" y="1376319"/>
            <a:ext cx="7490029" cy="2662185"/>
          </a:xfrm>
          <a:prstGeom prst="rect">
            <a:avLst/>
          </a:prstGeom>
          <a:ln>
            <a:noFill/>
          </a:ln>
          <a:extLst>
            <a:ext uri="{53640926-AAD7-44D8-BBD7-CCE9431645EC}">
              <a14:shadowObscured xmlns:a14="http://schemas.microsoft.com/office/drawing/2010/main"/>
            </a:ext>
          </a:extLst>
        </p:spPr>
      </p:pic>
      <p:grpSp>
        <p:nvGrpSpPr>
          <p:cNvPr id="15" name="Group 14">
            <a:extLst>
              <a:ext uri="{FF2B5EF4-FFF2-40B4-BE49-F238E27FC236}">
                <a16:creationId xmlns:a16="http://schemas.microsoft.com/office/drawing/2014/main" id="{5CD02C72-FBCE-9146-B571-2E10A5A9AE1D}"/>
              </a:ext>
            </a:extLst>
          </p:cNvPr>
          <p:cNvGrpSpPr/>
          <p:nvPr/>
        </p:nvGrpSpPr>
        <p:grpSpPr>
          <a:xfrm>
            <a:off x="8887326" y="6293521"/>
            <a:ext cx="2978538" cy="570007"/>
            <a:chOff x="-326778" y="6382512"/>
            <a:chExt cx="2978538" cy="570007"/>
          </a:xfrm>
        </p:grpSpPr>
        <p:cxnSp>
          <p:nvCxnSpPr>
            <p:cNvPr id="24" name="Straight Connector 23">
              <a:extLst>
                <a:ext uri="{FF2B5EF4-FFF2-40B4-BE49-F238E27FC236}">
                  <a16:creationId xmlns:a16="http://schemas.microsoft.com/office/drawing/2014/main" id="{92878991-BB68-D349-B0A6-F2392A1146E1}"/>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88EE044-D698-D24C-8846-343EE8EEEA8D}"/>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256233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24</a:t>
            </a:fld>
            <a:endParaRPr lang="en-US"/>
          </a:p>
        </p:txBody>
      </p:sp>
      <p:pic>
        <p:nvPicPr>
          <p:cNvPr id="4" name="Content Placeholder 3">
            <a:extLst>
              <a:ext uri="{FF2B5EF4-FFF2-40B4-BE49-F238E27FC236}">
                <a16:creationId xmlns:a16="http://schemas.microsoft.com/office/drawing/2014/main" id="{F6991D96-0032-5D41-9DDD-A02663194C8C}"/>
              </a:ext>
            </a:extLst>
          </p:cNvPr>
          <p:cNvPicPr>
            <a:picLocks noGrp="1" noChangeAspect="1"/>
          </p:cNvPicPr>
          <p:nvPr>
            <p:ph idx="1"/>
          </p:nvPr>
        </p:nvPicPr>
        <p:blipFill>
          <a:blip r:embed="rId3"/>
          <a:stretch>
            <a:fillRect/>
          </a:stretch>
        </p:blipFill>
        <p:spPr>
          <a:xfrm>
            <a:off x="5370539" y="1613938"/>
            <a:ext cx="6292995" cy="4848224"/>
          </a:xfrm>
        </p:spPr>
      </p:pic>
      <p:pic>
        <p:nvPicPr>
          <p:cNvPr id="28" name="Picture 27">
            <a:extLst>
              <a:ext uri="{FF2B5EF4-FFF2-40B4-BE49-F238E27FC236}">
                <a16:creationId xmlns:a16="http://schemas.microsoft.com/office/drawing/2014/main" id="{30270157-2636-3142-91B4-7A7C3C1BFD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04" t="2769" r="51576" b="2365"/>
          <a:stretch/>
        </p:blipFill>
        <p:spPr bwMode="auto">
          <a:xfrm>
            <a:off x="279384" y="1734960"/>
            <a:ext cx="5217763" cy="4788885"/>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8B02E7B7-6C8A-9C45-8DDC-CD2FF7BD7DB8}"/>
              </a:ext>
            </a:extLst>
          </p:cNvPr>
          <p:cNvPicPr/>
          <p:nvPr/>
        </p:nvPicPr>
        <p:blipFill rotWithShape="1">
          <a:blip r:embed="rId5" cstate="print">
            <a:extLst>
              <a:ext uri="{28A0092B-C50C-407E-A947-70E740481C1C}">
                <a14:useLocalDpi xmlns:a14="http://schemas.microsoft.com/office/drawing/2010/main" val="0"/>
              </a:ext>
            </a:extLst>
          </a:blip>
          <a:srcRect l="1" r="2153" b="8"/>
          <a:stretch/>
        </p:blipFill>
        <p:spPr bwMode="auto">
          <a:xfrm>
            <a:off x="5928289" y="1690688"/>
            <a:ext cx="5476094" cy="4678213"/>
          </a:xfrm>
          <a:prstGeom prst="rect">
            <a:avLst/>
          </a:prstGeom>
          <a:ln>
            <a:noFill/>
          </a:ln>
          <a:extLst>
            <a:ext uri="{53640926-AAD7-44D8-BBD7-CCE9431645EC}">
              <a14:shadowObscured xmlns:a14="http://schemas.microsoft.com/office/drawing/2010/main"/>
            </a:ext>
          </a:extLst>
        </p:spPr>
      </p:pic>
      <p:grpSp>
        <p:nvGrpSpPr>
          <p:cNvPr id="16" name="Group 15">
            <a:extLst>
              <a:ext uri="{FF2B5EF4-FFF2-40B4-BE49-F238E27FC236}">
                <a16:creationId xmlns:a16="http://schemas.microsoft.com/office/drawing/2014/main" id="{C652F2CD-B6E5-B342-84EB-F9210157D07B}"/>
              </a:ext>
            </a:extLst>
          </p:cNvPr>
          <p:cNvGrpSpPr/>
          <p:nvPr/>
        </p:nvGrpSpPr>
        <p:grpSpPr>
          <a:xfrm>
            <a:off x="8887326" y="6293521"/>
            <a:ext cx="2978538" cy="570007"/>
            <a:chOff x="-326778" y="6382512"/>
            <a:chExt cx="2978538" cy="570007"/>
          </a:xfrm>
        </p:grpSpPr>
        <p:cxnSp>
          <p:nvCxnSpPr>
            <p:cNvPr id="17" name="Straight Connector 16">
              <a:extLst>
                <a:ext uri="{FF2B5EF4-FFF2-40B4-BE49-F238E27FC236}">
                  <a16:creationId xmlns:a16="http://schemas.microsoft.com/office/drawing/2014/main" id="{D2FB03EE-0699-8547-BC43-7B947D852659}"/>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C3AB7AB-6D6B-2C4E-BE71-E6A328B17798}"/>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9" name="TextBox 18">
            <a:extLst>
              <a:ext uri="{FF2B5EF4-FFF2-40B4-BE49-F238E27FC236}">
                <a16:creationId xmlns:a16="http://schemas.microsoft.com/office/drawing/2014/main" id="{5F6C3947-2390-604B-9849-2FCEA2794E28}"/>
              </a:ext>
            </a:extLst>
          </p:cNvPr>
          <p:cNvSpPr txBox="1"/>
          <p:nvPr/>
        </p:nvSpPr>
        <p:spPr>
          <a:xfrm>
            <a:off x="5778553" y="976885"/>
            <a:ext cx="5855001"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Solution for 15 sensors and average concentration map</a:t>
            </a:r>
          </a:p>
        </p:txBody>
      </p:sp>
      <p:sp>
        <p:nvSpPr>
          <p:cNvPr id="11" name="TextBox 10">
            <a:extLst>
              <a:ext uri="{FF2B5EF4-FFF2-40B4-BE49-F238E27FC236}">
                <a16:creationId xmlns:a16="http://schemas.microsoft.com/office/drawing/2014/main" id="{F3D9E619-99D0-1341-A5B2-459EBDD02604}"/>
              </a:ext>
            </a:extLst>
          </p:cNvPr>
          <p:cNvSpPr txBox="1"/>
          <p:nvPr/>
        </p:nvSpPr>
        <p:spPr>
          <a:xfrm>
            <a:off x="1700386" y="1473543"/>
            <a:ext cx="5021429"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Preferable locations</a:t>
            </a:r>
          </a:p>
        </p:txBody>
      </p:sp>
      <p:sp>
        <p:nvSpPr>
          <p:cNvPr id="2" name="Rectangle 1">
            <a:extLst>
              <a:ext uri="{FF2B5EF4-FFF2-40B4-BE49-F238E27FC236}">
                <a16:creationId xmlns:a16="http://schemas.microsoft.com/office/drawing/2014/main" id="{440DC3C7-A3AF-074F-B0C5-0E0DD2AF4B7F}"/>
              </a:ext>
            </a:extLst>
          </p:cNvPr>
          <p:cNvSpPr/>
          <p:nvPr/>
        </p:nvSpPr>
        <p:spPr>
          <a:xfrm>
            <a:off x="7223826" y="1504192"/>
            <a:ext cx="2997937" cy="523220"/>
          </a:xfrm>
          <a:prstGeom prst="rect">
            <a:avLst/>
          </a:prstGeom>
        </p:spPr>
        <p:txBody>
          <a:bodyPr wrap="none">
            <a:spAutoFit/>
          </a:bodyPr>
          <a:lstStyle/>
          <a:p>
            <a:pPr algn="just"/>
            <a:r>
              <a:rPr lang="en-US" sz="2800" dirty="0">
                <a:solidFill>
                  <a:srgbClr val="000000"/>
                </a:solidFill>
                <a:latin typeface="DaunPenh" pitchFamily="2" charset="0"/>
                <a:cs typeface="DaunPenh" pitchFamily="2" charset="0"/>
              </a:rPr>
              <a:t>Average concentration map</a:t>
            </a:r>
          </a:p>
        </p:txBody>
      </p:sp>
    </p:spTree>
    <p:extLst>
      <p:ext uri="{BB962C8B-B14F-4D97-AF65-F5344CB8AC3E}">
        <p14:creationId xmlns:p14="http://schemas.microsoft.com/office/powerpoint/2010/main" val="36587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01C0391-AF7E-3142-A7CC-621BC891B6A0}"/>
              </a:ext>
            </a:extLst>
          </p:cNvPr>
          <p:cNvPicPr>
            <a:picLocks noChangeAspect="1"/>
          </p:cNvPicPr>
          <p:nvPr/>
        </p:nvPicPr>
        <p:blipFill>
          <a:blip r:embed="rId3"/>
          <a:stretch>
            <a:fillRect/>
          </a:stretch>
        </p:blipFill>
        <p:spPr>
          <a:xfrm>
            <a:off x="5489510" y="1027906"/>
            <a:ext cx="6242180" cy="5210501"/>
          </a:xfrm>
          <a:prstGeom prst="rect">
            <a:avLst/>
          </a:prstGeom>
        </p:spPr>
      </p:pic>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25</a:t>
            </a:fld>
            <a:endParaRPr lang="en-US" dirty="0"/>
          </a:p>
        </p:txBody>
      </p:sp>
      <p:sp>
        <p:nvSpPr>
          <p:cNvPr id="17" name="TextBox 16">
            <a:extLst>
              <a:ext uri="{FF2B5EF4-FFF2-40B4-BE49-F238E27FC236}">
                <a16:creationId xmlns:a16="http://schemas.microsoft.com/office/drawing/2014/main" id="{0879BBEA-47DA-244A-A1FB-048D9BEB8B2C}"/>
              </a:ext>
            </a:extLst>
          </p:cNvPr>
          <p:cNvSpPr txBox="1"/>
          <p:nvPr/>
        </p:nvSpPr>
        <p:spPr>
          <a:xfrm>
            <a:off x="733269" y="2690336"/>
            <a:ext cx="3868712" cy="147732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Distance between top n average concentration rates and readings of n optimally placed sensors </a:t>
            </a:r>
          </a:p>
        </p:txBody>
      </p:sp>
      <p:grpSp>
        <p:nvGrpSpPr>
          <p:cNvPr id="24" name="Group 23">
            <a:extLst>
              <a:ext uri="{FF2B5EF4-FFF2-40B4-BE49-F238E27FC236}">
                <a16:creationId xmlns:a16="http://schemas.microsoft.com/office/drawing/2014/main" id="{AD2ECEC1-9A26-4341-8688-A13A8161346A}"/>
              </a:ext>
            </a:extLst>
          </p:cNvPr>
          <p:cNvGrpSpPr/>
          <p:nvPr/>
        </p:nvGrpSpPr>
        <p:grpSpPr>
          <a:xfrm>
            <a:off x="8887326" y="6293521"/>
            <a:ext cx="2978538" cy="570007"/>
            <a:chOff x="-326778" y="6382512"/>
            <a:chExt cx="2978538" cy="570007"/>
          </a:xfrm>
        </p:grpSpPr>
        <p:cxnSp>
          <p:nvCxnSpPr>
            <p:cNvPr id="25" name="Straight Connector 24">
              <a:extLst>
                <a:ext uri="{FF2B5EF4-FFF2-40B4-BE49-F238E27FC236}">
                  <a16:creationId xmlns:a16="http://schemas.microsoft.com/office/drawing/2014/main" id="{FB1DF3E6-B6B3-1145-84AF-7ABD9ECC9786}"/>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10681FA-6E68-A94D-83F0-52112B0EED7B}"/>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340195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 research plan</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the Pairwise Euclidean Distance (PED) - a quantitative measure of the complexity of the given set of sources/sensors geometries</a:t>
            </a:r>
          </a:p>
          <a:p>
            <a:pPr algn="just">
              <a:spcAft>
                <a:spcPts val="600"/>
              </a:spcAft>
            </a:pPr>
            <a:r>
              <a:rPr lang="en-US" sz="3500" dirty="0">
                <a:solidFill>
                  <a:srgbClr val="000000"/>
                </a:solidFill>
                <a:latin typeface="DaunPenh" pitchFamily="2" charset="0"/>
                <a:cs typeface="DaunPenh" pitchFamily="2" charset="0"/>
              </a:rPr>
              <a:t>Future modules will focus on the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and on combining the two modules together. </a:t>
            </a:r>
          </a:p>
          <a:p>
            <a:pPr algn="just">
              <a:spcAft>
                <a:spcPts val="600"/>
              </a:spcAft>
            </a:pPr>
            <a:r>
              <a:rPr lang="en-US" sz="3500" dirty="0">
                <a:latin typeface="DaunPenh" pitchFamily="2" charset="0"/>
                <a:cs typeface="DaunPenh" pitchFamily="2" charset="0"/>
              </a:rPr>
              <a:t>Other aspects will be considers: various sources/sensors configurations, weather conditions and emission rates, heterogenous network,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26</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7869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a:xfrm>
            <a:off x="475488" y="1444752"/>
            <a:ext cx="11119104" cy="5048123"/>
          </a:xfrm>
        </p:spPr>
        <p:txBody>
          <a:bodyPr>
            <a:noAutofit/>
          </a:bodyPr>
          <a:lstStyle/>
          <a:p>
            <a:r>
              <a:rPr lang="en-US" sz="2400" dirty="0">
                <a:solidFill>
                  <a:srgbClr val="000000"/>
                </a:solidFill>
                <a:latin typeface="DaunPenh" pitchFamily="2" charset="0"/>
                <a:cs typeface="DaunPenh" pitchFamily="2" charset="0"/>
              </a:rPr>
              <a:t>P. S. </a:t>
            </a:r>
            <a:r>
              <a:rPr lang="en-US" sz="2400" dirty="0" err="1">
                <a:solidFill>
                  <a:srgbClr val="000000"/>
                </a:solidFill>
                <a:latin typeface="DaunPenh" pitchFamily="2" charset="0"/>
                <a:cs typeface="DaunPenh" pitchFamily="2" charset="0"/>
              </a:rPr>
              <a:t>Kanaroglou</a:t>
            </a:r>
            <a:r>
              <a:rPr lang="en-US" sz="2400" dirty="0">
                <a:solidFill>
                  <a:srgbClr val="000000"/>
                </a:solidFill>
                <a:latin typeface="DaunPenh" pitchFamily="2" charset="0"/>
                <a:cs typeface="DaunPenh" pitchFamily="2" charset="0"/>
              </a:rPr>
              <a:t> et al., “Establishing an air pollution monitoring network for intra-urban population exposure assessment: A location-allocation approach,” Atmos. Environ., vol. 39, no. 13, pp. 2399–2409, 2005.</a:t>
            </a:r>
          </a:p>
          <a:p>
            <a:r>
              <a:rPr lang="en-US" sz="2400" dirty="0">
                <a:solidFill>
                  <a:srgbClr val="000000"/>
                </a:solidFill>
                <a:latin typeface="DaunPenh" pitchFamily="2" charset="0"/>
                <a:cs typeface="DaunPenh" pitchFamily="2" charset="0"/>
              </a:rPr>
              <a:t>A. E. </a:t>
            </a:r>
            <a:r>
              <a:rPr lang="en-US" sz="2400" dirty="0" err="1">
                <a:solidFill>
                  <a:srgbClr val="000000"/>
                </a:solidFill>
                <a:latin typeface="DaunPenh" pitchFamily="2" charset="0"/>
                <a:cs typeface="DaunPenh" pitchFamily="2" charset="0"/>
              </a:rPr>
              <a:t>Eiben</a:t>
            </a:r>
            <a:r>
              <a:rPr lang="en-US" sz="2400" dirty="0">
                <a:solidFill>
                  <a:srgbClr val="000000"/>
                </a:solidFill>
                <a:latin typeface="DaunPenh" pitchFamily="2" charset="0"/>
                <a:cs typeface="DaunPenh" pitchFamily="2" charset="0"/>
              </a:rPr>
              <a:t> and J. E. Smith, Introduction to evolutionary computing, 2nd </a:t>
            </a:r>
            <a:r>
              <a:rPr lang="en-US" sz="2400" dirty="0" err="1">
                <a:solidFill>
                  <a:srgbClr val="000000"/>
                </a:solidFill>
                <a:latin typeface="DaunPenh" pitchFamily="2" charset="0"/>
                <a:cs typeface="DaunPenh" pitchFamily="2" charset="0"/>
              </a:rPr>
              <a:t>Editio</a:t>
            </a:r>
            <a:r>
              <a:rPr lang="en-US" sz="2400" dirty="0">
                <a:solidFill>
                  <a:srgbClr val="000000"/>
                </a:solidFill>
                <a:latin typeface="DaunPenh" pitchFamily="2" charset="0"/>
                <a:cs typeface="DaunPenh" pitchFamily="2" charset="0"/>
              </a:rPr>
              <a:t>., vol. 53. Springer, 2007.</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“Borg : An Auto-Adaptive Many-Objective Evolutionary Computing Framework,” vol. 21, no. 2, pp. 231–259, 2013.</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“Beginner ’ s Guide to the MOEA Framework,” p. 214, 2017.</a:t>
            </a:r>
          </a:p>
          <a:p>
            <a:r>
              <a:rPr lang="en-US" sz="2400" dirty="0">
                <a:solidFill>
                  <a:srgbClr val="000000"/>
                </a:solidFill>
                <a:latin typeface="DaunPenh" pitchFamily="2" charset="0"/>
                <a:cs typeface="DaunPenh" pitchFamily="2" charset="0"/>
              </a:rPr>
              <a:t>C. D. Ahrens and R. Henson, Meteorology Today: An Introduction to Weather, Climate, and the Environment, 12th ed. Cengage Learning, Inc, 2017. </a:t>
            </a:r>
          </a:p>
          <a:p>
            <a:r>
              <a:rPr lang="en-US" sz="2400" dirty="0">
                <a:solidFill>
                  <a:srgbClr val="000000"/>
                </a:solidFill>
                <a:latin typeface="DaunPenh" pitchFamily="2" charset="0"/>
                <a:cs typeface="DaunPenh" pitchFamily="2" charset="0"/>
              </a:rPr>
              <a:t>A. </a:t>
            </a:r>
            <a:r>
              <a:rPr lang="en-US" sz="2400" dirty="0" err="1">
                <a:solidFill>
                  <a:srgbClr val="000000"/>
                </a:solidFill>
                <a:latin typeface="DaunPenh" pitchFamily="2" charset="0"/>
                <a:cs typeface="DaunPenh" pitchFamily="2" charset="0"/>
              </a:rPr>
              <a:t>Boubrima</a:t>
            </a:r>
            <a:r>
              <a:rPr lang="en-US" sz="2400" dirty="0">
                <a:solidFill>
                  <a:srgbClr val="000000"/>
                </a:solidFill>
                <a:latin typeface="DaunPenh" pitchFamily="2" charset="0"/>
                <a:cs typeface="DaunPenh" pitchFamily="2" charset="0"/>
              </a:rPr>
              <a:t>, W. </a:t>
            </a:r>
            <a:r>
              <a:rPr lang="en-US" sz="2400" dirty="0" err="1">
                <a:solidFill>
                  <a:srgbClr val="000000"/>
                </a:solidFill>
                <a:latin typeface="DaunPenh" pitchFamily="2" charset="0"/>
                <a:cs typeface="DaunPenh" pitchFamily="2" charset="0"/>
              </a:rPr>
              <a:t>Bechkit</a:t>
            </a:r>
            <a:r>
              <a:rPr lang="en-US" sz="2400" dirty="0">
                <a:solidFill>
                  <a:srgbClr val="000000"/>
                </a:solidFill>
                <a:latin typeface="DaunPenh" pitchFamily="2" charset="0"/>
                <a:cs typeface="DaunPenh" pitchFamily="2" charset="0"/>
              </a:rPr>
              <a:t>, and H. </a:t>
            </a:r>
            <a:r>
              <a:rPr lang="en-US" sz="2400" dirty="0" err="1">
                <a:solidFill>
                  <a:srgbClr val="000000"/>
                </a:solidFill>
                <a:latin typeface="DaunPenh" pitchFamily="2" charset="0"/>
                <a:cs typeface="DaunPenh" pitchFamily="2" charset="0"/>
              </a:rPr>
              <a:t>Rivano</a:t>
            </a:r>
            <a:r>
              <a:rPr lang="en-US" sz="2400" dirty="0">
                <a:solidFill>
                  <a:srgbClr val="000000"/>
                </a:solidFill>
                <a:latin typeface="DaunPenh" pitchFamily="2" charset="0"/>
                <a:cs typeface="DaunPenh" pitchFamily="2" charset="0"/>
              </a:rPr>
              <a:t>, “Optimal WSN Deployment Models for Air Pollution Monitoring,” IEEE Trans. </a:t>
            </a:r>
            <a:r>
              <a:rPr lang="en-US" sz="2400" dirty="0" err="1">
                <a:solidFill>
                  <a:srgbClr val="000000"/>
                </a:solidFill>
                <a:latin typeface="DaunPenh" pitchFamily="2" charset="0"/>
                <a:cs typeface="DaunPenh" pitchFamily="2" charset="0"/>
              </a:rPr>
              <a:t>Wirel</a:t>
            </a:r>
            <a:r>
              <a:rPr lang="en-US" sz="2400" dirty="0">
                <a:solidFill>
                  <a:srgbClr val="000000"/>
                </a:solidFill>
                <a:latin typeface="DaunPenh" pitchFamily="2" charset="0"/>
                <a:cs typeface="DaunPenh" pitchFamily="2" charset="0"/>
              </a:rPr>
              <a:t>. </a:t>
            </a:r>
            <a:r>
              <a:rPr lang="en-US" sz="2400" dirty="0" err="1">
                <a:solidFill>
                  <a:srgbClr val="000000"/>
                </a:solidFill>
                <a:latin typeface="DaunPenh" pitchFamily="2" charset="0"/>
                <a:cs typeface="DaunPenh" pitchFamily="2" charset="0"/>
              </a:rPr>
              <a:t>Commun</a:t>
            </a:r>
            <a:r>
              <a:rPr lang="en-US" sz="2400" dirty="0">
                <a:solidFill>
                  <a:srgbClr val="000000"/>
                </a:solidFill>
                <a:latin typeface="DaunPenh" pitchFamily="2" charset="0"/>
                <a:cs typeface="DaunPenh" pitchFamily="2" charset="0"/>
              </a:rPr>
              <a:t>., vol. 16, no. 5, pp. 2723–2735, 2017.</a:t>
            </a:r>
          </a:p>
          <a:p>
            <a:r>
              <a:rPr lang="en-US" sz="2400" dirty="0">
                <a:solidFill>
                  <a:srgbClr val="000000"/>
                </a:solidFill>
                <a:latin typeface="DaunPenh" pitchFamily="2" charset="0"/>
                <a:cs typeface="DaunPenh" pitchFamily="2" charset="0"/>
              </a:rPr>
              <a:t>J. D. Berman, L. </a:t>
            </a:r>
            <a:r>
              <a:rPr lang="en-US" sz="2400" dirty="0" err="1">
                <a:solidFill>
                  <a:srgbClr val="000000"/>
                </a:solidFill>
                <a:latin typeface="DaunPenh" pitchFamily="2" charset="0"/>
                <a:cs typeface="DaunPenh" pitchFamily="2" charset="0"/>
              </a:rPr>
              <a:t>Jin</a:t>
            </a:r>
            <a:r>
              <a:rPr lang="en-US" sz="2400" dirty="0">
                <a:solidFill>
                  <a:srgbClr val="000000"/>
                </a:solidFill>
                <a:latin typeface="DaunPenh" pitchFamily="2" charset="0"/>
                <a:cs typeface="DaunPenh" pitchFamily="2" charset="0"/>
              </a:rPr>
              <a:t>, M. L. Bell, and F. C. </a:t>
            </a:r>
            <a:r>
              <a:rPr lang="en-US" sz="2400" dirty="0" err="1">
                <a:solidFill>
                  <a:srgbClr val="000000"/>
                </a:solidFill>
                <a:latin typeface="DaunPenh" pitchFamily="2" charset="0"/>
                <a:cs typeface="DaunPenh" pitchFamily="2" charset="0"/>
              </a:rPr>
              <a:t>Curriero</a:t>
            </a:r>
            <a:r>
              <a:rPr lang="en-US" sz="2400" dirty="0">
                <a:solidFill>
                  <a:srgbClr val="000000"/>
                </a:solidFill>
                <a:latin typeface="DaunPenh" pitchFamily="2" charset="0"/>
                <a:cs typeface="DaunPenh" pitchFamily="2" charset="0"/>
              </a:rPr>
              <a:t>, “Developing a geostatistical simulation method to inform the quantity and placement of new monitors for a follow-up air sampling campaign,” J. Expo. Sci. Environ. Epidemiol., vol. 29, no. 2, pp. 248–257, 2019.</a:t>
            </a:r>
          </a:p>
          <a:p>
            <a:endParaRPr lang="en-US" sz="2400" dirty="0">
              <a:solidFill>
                <a:srgbClr val="000000"/>
              </a:solidFill>
              <a:latin typeface="DaunPenh" pitchFamily="2" charset="0"/>
              <a:cs typeface="DaunPenh" pitchFamily="2" charset="0"/>
            </a:endParaRPr>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27</a:t>
            </a:fld>
            <a:endParaRPr lang="en-US"/>
          </a:p>
        </p:txBody>
      </p:sp>
    </p:spTree>
    <p:extLst>
      <p:ext uri="{BB962C8B-B14F-4D97-AF65-F5344CB8AC3E}">
        <p14:creationId xmlns:p14="http://schemas.microsoft.com/office/powerpoint/2010/main" val="4267032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28</a:t>
            </a:fld>
            <a:endParaRPr lang="en-US"/>
          </a:p>
        </p:txBody>
      </p:sp>
    </p:spTree>
    <p:extLst>
      <p:ext uri="{BB962C8B-B14F-4D97-AF65-F5344CB8AC3E}">
        <p14:creationId xmlns:p14="http://schemas.microsoft.com/office/powerpoint/2010/main" val="3359586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29</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392113"/>
            <a:ext cx="7937500" cy="5682020"/>
          </a:xfrm>
          <a:prstGeom prst="rect">
            <a:avLst/>
          </a:prstGeom>
        </p:spPr>
      </p:pic>
    </p:spTree>
    <p:extLst>
      <p:ext uri="{BB962C8B-B14F-4D97-AF65-F5344CB8AC3E}">
        <p14:creationId xmlns:p14="http://schemas.microsoft.com/office/powerpoint/2010/main" val="1127513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Representation in time and in space</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687324" y="1942183"/>
            <a:ext cx="5891784" cy="4351338"/>
          </a:xfrm>
        </p:spPr>
        <p:txBody>
          <a:bodyPr>
            <a:normAutofit/>
          </a:bodyPr>
          <a:lstStyle/>
          <a:p>
            <a:pPr algn="just"/>
            <a:r>
              <a:rPr lang="en-US" sz="3000" dirty="0">
                <a:solidFill>
                  <a:schemeClr val="tx1">
                    <a:lumMod val="85000"/>
                    <a:lumOff val="15000"/>
                  </a:schemeClr>
                </a:solidFill>
                <a:latin typeface="DaunPenh" pitchFamily="2" charset="0"/>
                <a:cs typeface="DaunPenh" pitchFamily="2" charset="0"/>
              </a:rPr>
              <a:t>IDW, KRIGING interpolation, LUR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Atmospheric Transport and Dispersion (ATD) models</a:t>
            </a:r>
            <a:endParaRPr lang="he-IL" sz="3000" dirty="0">
              <a:solidFill>
                <a:schemeClr val="tx1">
                  <a:lumMod val="85000"/>
                  <a:lumOff val="15000"/>
                </a:schemeClr>
              </a:solidFill>
              <a:latin typeface="DaunPenh" pitchFamily="2" charset="0"/>
              <a:cs typeface="DaunPenh" pitchFamily="2" charset="0"/>
            </a:endParaRPr>
          </a:p>
          <a:p>
            <a:pPr algn="just"/>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Knowledge on weather, location and quantity of the released pollutant is needed for ATD. If absent – STE can be applied</a:t>
            </a:r>
            <a:endParaRPr lang="he-IL" sz="3000" dirty="0">
              <a:solidFill>
                <a:schemeClr val="tx1">
                  <a:lumMod val="85000"/>
                  <a:lumOff val="15000"/>
                </a:schemeClr>
              </a:solidFill>
              <a:latin typeface="DaunPenh" pitchFamily="2" charset="0"/>
              <a:cs typeface="DaunPenh" pitchFamily="2" charset="0"/>
            </a:endParaRPr>
          </a:p>
          <a:p>
            <a:endParaRPr lang="en-US" sz="3000" dirty="0"/>
          </a:p>
        </p:txBody>
      </p:sp>
      <p:sp>
        <p:nvSpPr>
          <p:cNvPr id="4" name="Slide Number Placeholder 3">
            <a:extLst>
              <a:ext uri="{FF2B5EF4-FFF2-40B4-BE49-F238E27FC236}">
                <a16:creationId xmlns:a16="http://schemas.microsoft.com/office/drawing/2014/main" id="{0DEFC1E7-3B52-D649-9838-EFF5AEFD0E5D}"/>
              </a:ext>
            </a:extLst>
          </p:cNvPr>
          <p:cNvSpPr>
            <a:spLocks noGrp="1"/>
          </p:cNvSpPr>
          <p:nvPr>
            <p:ph type="sldNum" sz="quarter" idx="12"/>
          </p:nvPr>
        </p:nvSpPr>
        <p:spPr/>
        <p:txBody>
          <a:bodyPr/>
          <a:lstStyle/>
          <a:p>
            <a:fld id="{CBA4AC6D-9836-9F4A-961A-ECAC0CEAF37F}" type="slidenum">
              <a:rPr lang="en-US" smtClean="0"/>
              <a:t>3</a:t>
            </a:fld>
            <a:endParaRPr lang="en-US" dirty="0"/>
          </a:p>
        </p:txBody>
      </p:sp>
      <p:grpSp>
        <p:nvGrpSpPr>
          <p:cNvPr id="5" name="Group 4">
            <a:extLst>
              <a:ext uri="{FF2B5EF4-FFF2-40B4-BE49-F238E27FC236}">
                <a16:creationId xmlns:a16="http://schemas.microsoft.com/office/drawing/2014/main" id="{ABA8B979-E8AF-E547-8709-6BBF1CF688E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F81F9C4C-C26A-9741-988F-B0C89E911C0A}"/>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71CBD4E-72F4-5C4D-91C3-5B65A571177C}"/>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grpSp>
        <p:nvGrpSpPr>
          <p:cNvPr id="39" name="Group 38">
            <a:extLst>
              <a:ext uri="{FF2B5EF4-FFF2-40B4-BE49-F238E27FC236}">
                <a16:creationId xmlns:a16="http://schemas.microsoft.com/office/drawing/2014/main" id="{6988C67A-51E0-DC43-AD87-F4C73ACF9A24}"/>
              </a:ext>
            </a:extLst>
          </p:cNvPr>
          <p:cNvGrpSpPr/>
          <p:nvPr/>
        </p:nvGrpSpPr>
        <p:grpSpPr>
          <a:xfrm>
            <a:off x="6912522" y="2086562"/>
            <a:ext cx="4953342" cy="3312408"/>
            <a:chOff x="7504813" y="1536205"/>
            <a:chExt cx="4532501" cy="2971859"/>
          </a:xfrm>
        </p:grpSpPr>
        <p:pic>
          <p:nvPicPr>
            <p:cNvPr id="36" name="Picture 35">
              <a:extLst>
                <a:ext uri="{FF2B5EF4-FFF2-40B4-BE49-F238E27FC236}">
                  <a16:creationId xmlns:a16="http://schemas.microsoft.com/office/drawing/2014/main" id="{C518CFFE-2D03-4649-84D2-D2065331A2C2}"/>
                </a:ext>
              </a:extLst>
            </p:cNvPr>
            <p:cNvPicPr>
              <a:picLocks noChangeAspect="1"/>
            </p:cNvPicPr>
            <p:nvPr/>
          </p:nvPicPr>
          <p:blipFill>
            <a:blip r:embed="rId3"/>
            <a:stretch>
              <a:fillRect/>
            </a:stretch>
          </p:blipFill>
          <p:spPr>
            <a:xfrm>
              <a:off x="7504813" y="1536205"/>
              <a:ext cx="4532501" cy="2675574"/>
            </a:xfrm>
            <a:prstGeom prst="rect">
              <a:avLst/>
            </a:prstGeom>
          </p:spPr>
        </p:pic>
        <p:sp>
          <p:nvSpPr>
            <p:cNvPr id="38" name="TextBox 37">
              <a:extLst>
                <a:ext uri="{FF2B5EF4-FFF2-40B4-BE49-F238E27FC236}">
                  <a16:creationId xmlns:a16="http://schemas.microsoft.com/office/drawing/2014/main" id="{0F4FEC5B-5D39-254F-A1BA-782EB7CC2556}"/>
                </a:ext>
              </a:extLst>
            </p:cNvPr>
            <p:cNvSpPr txBox="1"/>
            <p:nvPr/>
          </p:nvSpPr>
          <p:spPr>
            <a:xfrm>
              <a:off x="7774300" y="4093863"/>
              <a:ext cx="2873715" cy="414201"/>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﻿Hutchinson et. al., 2017</a:t>
              </a:r>
            </a:p>
          </p:txBody>
        </p:sp>
      </p:grpSp>
    </p:spTree>
    <p:extLst>
      <p:ext uri="{BB962C8B-B14F-4D97-AF65-F5344CB8AC3E}">
        <p14:creationId xmlns:p14="http://schemas.microsoft.com/office/powerpoint/2010/main" val="289616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7374169" y="1803919"/>
            <a:ext cx="4484542" cy="4079159"/>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4</a:t>
            </a:fld>
            <a:endParaRPr lang="en-US"/>
          </a:p>
        </p:txBody>
      </p:sp>
      <p:grpSp>
        <p:nvGrpSpPr>
          <p:cNvPr id="5" name="Group 4">
            <a:extLst>
              <a:ext uri="{FF2B5EF4-FFF2-40B4-BE49-F238E27FC236}">
                <a16:creationId xmlns:a16="http://schemas.microsoft.com/office/drawing/2014/main" id="{6BD49485-7B0F-B34E-9B09-8553A9460054}"/>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EAB18D-5F0B-E845-ACCA-6AE011B82F9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C483EC6-B2DC-E844-8211-42353C60CCB7}"/>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592203" y="2035733"/>
            <a:ext cx="679414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dirty="0">
                <a:solidFill>
                  <a:schemeClr val="tx1">
                    <a:lumMod val="85000"/>
                    <a:lumOff val="15000"/>
                  </a:schemeClr>
                </a:solidFill>
                <a:latin typeface="DaunPenh" pitchFamily="2" charset="0"/>
                <a:cs typeface="DaunPenh" pitchFamily="2" charset="0"/>
              </a:rPr>
              <a:t>A new challenge is formed – </a:t>
            </a:r>
            <a:endParaRPr lang="he-IL" sz="3000" dirty="0">
              <a:solidFill>
                <a:schemeClr val="tx1">
                  <a:lumMod val="85000"/>
                  <a:lumOff val="15000"/>
                </a:schemeClr>
              </a:solidFill>
              <a:latin typeface="DaunPenh" pitchFamily="2" charset="0"/>
              <a:cs typeface="DaunPenh" pitchFamily="2" charset="0"/>
            </a:endParaRPr>
          </a:p>
          <a:p>
            <a:pPr algn="just"/>
            <a:endParaRPr lang="he-IL" sz="3000" dirty="0">
              <a:solidFill>
                <a:schemeClr val="tx1">
                  <a:lumMod val="85000"/>
                  <a:lumOff val="15000"/>
                </a:schemeClr>
              </a:solidFill>
              <a:latin typeface="DaunPenh" pitchFamily="2" charset="0"/>
              <a:cs typeface="DaunPenh" pitchFamily="2" charset="0"/>
            </a:endParaRPr>
          </a:p>
          <a:p>
            <a:pPr marL="0" indent="0" algn="ctr">
              <a:buNone/>
            </a:pPr>
            <a:r>
              <a:rPr lang="en-US" sz="3500" b="1" dirty="0">
                <a:solidFill>
                  <a:schemeClr val="tx1">
                    <a:lumMod val="85000"/>
                    <a:lumOff val="15000"/>
                  </a:schemeClr>
                </a:solidFill>
                <a:latin typeface="DaunPenh" pitchFamily="2" charset="0"/>
                <a:cs typeface="DaunPenh" pitchFamily="2" charset="0"/>
              </a:rPr>
              <a:t>what is the best way to deploy a network of sensors? </a:t>
            </a:r>
            <a:endParaRPr lang="he-IL" sz="3500" b="1" dirty="0">
              <a:solidFill>
                <a:schemeClr val="tx1">
                  <a:lumMod val="85000"/>
                  <a:lumOff val="15000"/>
                </a:schemeClr>
              </a:solidFill>
              <a:latin typeface="DaunPenh" pitchFamily="2" charset="0"/>
              <a:cs typeface="DaunPenh" pitchFamily="2" charset="0"/>
            </a:endParaRPr>
          </a:p>
          <a:p>
            <a:pPr marL="0" indent="0" algn="just">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If resources are unlimited, the task is easy</a:t>
            </a:r>
          </a:p>
          <a:p>
            <a:endParaRPr lang="en-US" sz="3000" dirty="0">
              <a:solidFill>
                <a:schemeClr val="tx1">
                  <a:lumMod val="85000"/>
                  <a:lumOff val="15000"/>
                </a:schemeClr>
              </a:solidFill>
              <a:latin typeface="DaunPenh" pitchFamily="2" charset="0"/>
              <a:cs typeface="DaunPenh" pitchFamily="2" charset="0"/>
            </a:endParaRPr>
          </a:p>
          <a:p>
            <a:endParaRPr lang="en-US" sz="3000" dirty="0"/>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7903347" y="4163880"/>
            <a:ext cx="169761" cy="183342"/>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4</a:t>
            </a:fld>
            <a:endParaRPr lang="en-US"/>
          </a:p>
        </p:txBody>
      </p:sp>
      <p:grpSp>
        <p:nvGrpSpPr>
          <p:cNvPr id="17" name="Group 16">
            <a:extLst>
              <a:ext uri="{FF2B5EF4-FFF2-40B4-BE49-F238E27FC236}">
                <a16:creationId xmlns:a16="http://schemas.microsoft.com/office/drawing/2014/main" id="{7E31EA41-3DF5-FF43-93E0-0C4FA097A047}"/>
              </a:ext>
            </a:extLst>
          </p:cNvPr>
          <p:cNvGrpSpPr/>
          <p:nvPr/>
        </p:nvGrpSpPr>
        <p:grpSpPr>
          <a:xfrm>
            <a:off x="9433560" y="6293521"/>
            <a:ext cx="2432304" cy="523220"/>
            <a:chOff x="219456" y="6382512"/>
            <a:chExt cx="2432304" cy="523220"/>
          </a:xfrm>
        </p:grpSpPr>
        <p:cxnSp>
          <p:nvCxnSpPr>
            <p:cNvPr id="18" name="Straight Connector 17">
              <a:extLst>
                <a:ext uri="{FF2B5EF4-FFF2-40B4-BE49-F238E27FC236}">
                  <a16:creationId xmlns:a16="http://schemas.microsoft.com/office/drawing/2014/main" id="{8C2AA92C-439A-5947-ADC1-E998C69AAF86}"/>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D0C8C3D-AF6E-8541-B18F-41DB738C18A3}"/>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069751" y="4398335"/>
            <a:ext cx="169761" cy="183342"/>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8318221" y="4291661"/>
            <a:ext cx="169761" cy="183342"/>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071519" y="4357518"/>
            <a:ext cx="169761" cy="183342"/>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9465769" y="4119731"/>
            <a:ext cx="169761" cy="183342"/>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8497707" y="5183709"/>
            <a:ext cx="169761" cy="183342"/>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9635530" y="4581677"/>
            <a:ext cx="169761" cy="183342"/>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0505569" y="5280876"/>
            <a:ext cx="169761" cy="183342"/>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128481" y="5382612"/>
            <a:ext cx="169761" cy="183342"/>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9586984" y="5551243"/>
            <a:ext cx="169761" cy="183342"/>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8317177" y="3245658"/>
            <a:ext cx="169761" cy="183342"/>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235323" y="3070331"/>
            <a:ext cx="169761" cy="183342"/>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8703896" y="2792341"/>
            <a:ext cx="169761" cy="183342"/>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0866097" y="3338008"/>
            <a:ext cx="169761" cy="183342"/>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9616440" y="2767023"/>
            <a:ext cx="169761" cy="183342"/>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235323" y="3489021"/>
            <a:ext cx="169761" cy="183342"/>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196422" y="2818103"/>
            <a:ext cx="169761" cy="183342"/>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243185" y="3586188"/>
            <a:ext cx="169761" cy="183342"/>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0866097" y="3687924"/>
            <a:ext cx="169761" cy="183342"/>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0324600" y="3856555"/>
            <a:ext cx="169761" cy="183342"/>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183763" y="3566472"/>
            <a:ext cx="169761" cy="183342"/>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9350167" y="3800927"/>
            <a:ext cx="169761" cy="183342"/>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8598637" y="3694253"/>
            <a:ext cx="169761" cy="183342"/>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0351935" y="3760110"/>
            <a:ext cx="169761" cy="183342"/>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9746185" y="3522323"/>
            <a:ext cx="169761" cy="183342"/>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8778123" y="4586301"/>
            <a:ext cx="169761" cy="183342"/>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9915946" y="3984269"/>
            <a:ext cx="169761" cy="183342"/>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0785985" y="4683468"/>
            <a:ext cx="169761" cy="183342"/>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0408897" y="4785204"/>
            <a:ext cx="169761" cy="183342"/>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9867400" y="4953835"/>
            <a:ext cx="169761" cy="183342"/>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50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500"/>
                                  </p:stCondLst>
                                  <p:childTnLst>
                                    <p:set>
                                      <p:cBhvr>
                                        <p:cTn id="21" dur="1" fill="hold">
                                          <p:stCondLst>
                                            <p:cond delay="0"/>
                                          </p:stCondLst>
                                        </p:cTn>
                                        <p:tgtEl>
                                          <p:spTgt spid="20"/>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500"/>
                                  </p:stCondLst>
                                  <p:childTnLst>
                                    <p:set>
                                      <p:cBhvr>
                                        <p:cTn id="24" dur="1" fill="hold">
                                          <p:stCondLst>
                                            <p:cond delay="0"/>
                                          </p:stCondLst>
                                        </p:cTn>
                                        <p:tgtEl>
                                          <p:spTgt spid="21"/>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500"/>
                                  </p:stCondLst>
                                  <p:childTnLst>
                                    <p:set>
                                      <p:cBhvr>
                                        <p:cTn id="27" dur="1" fill="hold">
                                          <p:stCondLst>
                                            <p:cond delay="0"/>
                                          </p:stCondLst>
                                        </p:cTn>
                                        <p:tgtEl>
                                          <p:spTgt spid="22"/>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nodeType="afterEffect">
                                  <p:stCondLst>
                                    <p:cond delay="500"/>
                                  </p:stCondLst>
                                  <p:childTnLst>
                                    <p:set>
                                      <p:cBhvr>
                                        <p:cTn id="30" dur="1" fill="hold">
                                          <p:stCondLst>
                                            <p:cond delay="0"/>
                                          </p:stCondLst>
                                        </p:cTn>
                                        <p:tgtEl>
                                          <p:spTgt spid="23"/>
                                        </p:tgtEl>
                                        <p:attrNameLst>
                                          <p:attrName>style.visibility</p:attrName>
                                        </p:attrNameLst>
                                      </p:cBhvr>
                                      <p:to>
                                        <p:strVal val="visible"/>
                                      </p:to>
                                    </p:set>
                                  </p:childTnLst>
                                </p:cTn>
                              </p:par>
                            </p:childTnLst>
                          </p:cTn>
                        </p:par>
                        <p:par>
                          <p:cTn id="31" fill="hold">
                            <p:stCondLst>
                              <p:cond delay="2500"/>
                            </p:stCondLst>
                            <p:childTnLst>
                              <p:par>
                                <p:cTn id="32" presetID="1" presetClass="entr" presetSubtype="0" fill="hold" nodeType="afterEffect">
                                  <p:stCondLst>
                                    <p:cond delay="500"/>
                                  </p:stCondLst>
                                  <p:childTnLst>
                                    <p:set>
                                      <p:cBhvr>
                                        <p:cTn id="33" dur="1" fill="hold">
                                          <p:stCondLst>
                                            <p:cond delay="0"/>
                                          </p:stCondLst>
                                        </p:cTn>
                                        <p:tgtEl>
                                          <p:spTgt spid="24"/>
                                        </p:tgtEl>
                                        <p:attrNameLst>
                                          <p:attrName>style.visibility</p:attrName>
                                        </p:attrNameLst>
                                      </p:cBhvr>
                                      <p:to>
                                        <p:strVal val="visible"/>
                                      </p:to>
                                    </p:set>
                                  </p:childTnLst>
                                </p:cTn>
                              </p:par>
                            </p:childTnLst>
                          </p:cTn>
                        </p:par>
                        <p:par>
                          <p:cTn id="34" fill="hold">
                            <p:stCondLst>
                              <p:cond delay="3000"/>
                            </p:stCondLst>
                            <p:childTnLst>
                              <p:par>
                                <p:cTn id="35" presetID="1" presetClass="entr" presetSubtype="0" fill="hold" nodeType="afterEffect">
                                  <p:stCondLst>
                                    <p:cond delay="500"/>
                                  </p:stCondLst>
                                  <p:childTnLst>
                                    <p:set>
                                      <p:cBhvr>
                                        <p:cTn id="36" dur="1" fill="hold">
                                          <p:stCondLst>
                                            <p:cond delay="0"/>
                                          </p:stCondLst>
                                        </p:cTn>
                                        <p:tgtEl>
                                          <p:spTgt spid="25"/>
                                        </p:tgtEl>
                                        <p:attrNameLst>
                                          <p:attrName>style.visibility</p:attrName>
                                        </p:attrNameLst>
                                      </p:cBhvr>
                                      <p:to>
                                        <p:strVal val="visible"/>
                                      </p:to>
                                    </p:set>
                                  </p:childTnLst>
                                </p:cTn>
                              </p:par>
                            </p:childTnLst>
                          </p:cTn>
                        </p:par>
                        <p:par>
                          <p:cTn id="37" fill="hold">
                            <p:stCondLst>
                              <p:cond delay="3500"/>
                            </p:stCondLst>
                            <p:childTnLst>
                              <p:par>
                                <p:cTn id="38" presetID="1" presetClass="entr" presetSubtype="0" fill="hold" nodeType="afterEffect">
                                  <p:stCondLst>
                                    <p:cond delay="500"/>
                                  </p:stCondLst>
                                  <p:childTnLst>
                                    <p:set>
                                      <p:cBhvr>
                                        <p:cTn id="39" dur="1" fill="hold">
                                          <p:stCondLst>
                                            <p:cond delay="0"/>
                                          </p:stCondLst>
                                        </p:cTn>
                                        <p:tgtEl>
                                          <p:spTgt spid="26"/>
                                        </p:tgtEl>
                                        <p:attrNameLst>
                                          <p:attrName>style.visibility</p:attrName>
                                        </p:attrNameLst>
                                      </p:cBhvr>
                                      <p:to>
                                        <p:strVal val="visible"/>
                                      </p:to>
                                    </p:set>
                                  </p:childTnLst>
                                </p:cTn>
                              </p:par>
                            </p:childTnLst>
                          </p:cTn>
                        </p:par>
                        <p:par>
                          <p:cTn id="40" fill="hold">
                            <p:stCondLst>
                              <p:cond delay="4000"/>
                            </p:stCondLst>
                            <p:childTnLst>
                              <p:par>
                                <p:cTn id="41" presetID="1" presetClass="entr" presetSubtype="0" fill="hold" nodeType="afterEffect">
                                  <p:stCondLst>
                                    <p:cond delay="500"/>
                                  </p:stCondLst>
                                  <p:childTnLst>
                                    <p:set>
                                      <p:cBhvr>
                                        <p:cTn id="42" dur="1" fill="hold">
                                          <p:stCondLst>
                                            <p:cond delay="0"/>
                                          </p:stCondLst>
                                        </p:cTn>
                                        <p:tgtEl>
                                          <p:spTgt spid="27"/>
                                        </p:tgtEl>
                                        <p:attrNameLst>
                                          <p:attrName>style.visibility</p:attrName>
                                        </p:attrNameLst>
                                      </p:cBhvr>
                                      <p:to>
                                        <p:strVal val="visible"/>
                                      </p:to>
                                    </p:set>
                                  </p:childTnLst>
                                </p:cTn>
                              </p:par>
                            </p:childTnLst>
                          </p:cTn>
                        </p:par>
                        <p:par>
                          <p:cTn id="43" fill="hold">
                            <p:stCondLst>
                              <p:cond delay="4500"/>
                            </p:stCondLst>
                            <p:childTnLst>
                              <p:par>
                                <p:cTn id="44" presetID="1" presetClass="entr" presetSubtype="0" fill="hold" nodeType="afterEffect">
                                  <p:stCondLst>
                                    <p:cond delay="500"/>
                                  </p:stCondLst>
                                  <p:childTnLst>
                                    <p:set>
                                      <p:cBhvr>
                                        <p:cTn id="45" dur="1" fill="hold">
                                          <p:stCondLst>
                                            <p:cond delay="0"/>
                                          </p:stCondLst>
                                        </p:cTn>
                                        <p:tgtEl>
                                          <p:spTgt spid="28"/>
                                        </p:tgtEl>
                                        <p:attrNameLst>
                                          <p:attrName>style.visibility</p:attrName>
                                        </p:attrNameLst>
                                      </p:cBhvr>
                                      <p:to>
                                        <p:strVal val="visible"/>
                                      </p:to>
                                    </p:set>
                                  </p:childTnLst>
                                </p:cTn>
                              </p:par>
                            </p:childTnLst>
                          </p:cTn>
                        </p:par>
                        <p:par>
                          <p:cTn id="46" fill="hold">
                            <p:stCondLst>
                              <p:cond delay="5000"/>
                            </p:stCondLst>
                            <p:childTnLst>
                              <p:par>
                                <p:cTn id="47" presetID="1" presetClass="entr" presetSubtype="0" fill="hold" nodeType="afterEffect">
                                  <p:stCondLst>
                                    <p:cond delay="500"/>
                                  </p:stCondLst>
                                  <p:childTnLst>
                                    <p:set>
                                      <p:cBhvr>
                                        <p:cTn id="48" dur="1" fill="hold">
                                          <p:stCondLst>
                                            <p:cond delay="0"/>
                                          </p:stCondLst>
                                        </p:cTn>
                                        <p:tgtEl>
                                          <p:spTgt spid="29"/>
                                        </p:tgtEl>
                                        <p:attrNameLst>
                                          <p:attrName>style.visibility</p:attrName>
                                        </p:attrNameLst>
                                      </p:cBhvr>
                                      <p:to>
                                        <p:strVal val="visible"/>
                                      </p:to>
                                    </p:set>
                                  </p:childTnLst>
                                </p:cTn>
                              </p:par>
                            </p:childTnLst>
                          </p:cTn>
                        </p:par>
                        <p:par>
                          <p:cTn id="49" fill="hold">
                            <p:stCondLst>
                              <p:cond delay="5500"/>
                            </p:stCondLst>
                            <p:childTnLst>
                              <p:par>
                                <p:cTn id="50" presetID="1" presetClass="entr" presetSubtype="0" fill="hold" nodeType="afterEffect">
                                  <p:stCondLst>
                                    <p:cond delay="500"/>
                                  </p:stCondLst>
                                  <p:childTnLst>
                                    <p:set>
                                      <p:cBhvr>
                                        <p:cTn id="51" dur="1" fill="hold">
                                          <p:stCondLst>
                                            <p:cond delay="0"/>
                                          </p:stCondLst>
                                        </p:cTn>
                                        <p:tgtEl>
                                          <p:spTgt spid="30"/>
                                        </p:tgtEl>
                                        <p:attrNameLst>
                                          <p:attrName>style.visibility</p:attrName>
                                        </p:attrNameLst>
                                      </p:cBhvr>
                                      <p:to>
                                        <p:strVal val="visible"/>
                                      </p:to>
                                    </p:set>
                                  </p:childTnLst>
                                </p:cTn>
                              </p:par>
                            </p:childTnLst>
                          </p:cTn>
                        </p:par>
                        <p:par>
                          <p:cTn id="52" fill="hold">
                            <p:stCondLst>
                              <p:cond delay="6000"/>
                            </p:stCondLst>
                            <p:childTnLst>
                              <p:par>
                                <p:cTn id="53" presetID="1" presetClass="entr" presetSubtype="0" fill="hold" nodeType="afterEffect">
                                  <p:stCondLst>
                                    <p:cond delay="500"/>
                                  </p:stCondLst>
                                  <p:childTnLst>
                                    <p:set>
                                      <p:cBhvr>
                                        <p:cTn id="54" dur="1" fill="hold">
                                          <p:stCondLst>
                                            <p:cond delay="0"/>
                                          </p:stCondLst>
                                        </p:cTn>
                                        <p:tgtEl>
                                          <p:spTgt spid="31"/>
                                        </p:tgtEl>
                                        <p:attrNameLst>
                                          <p:attrName>style.visibility</p:attrName>
                                        </p:attrNameLst>
                                      </p:cBhvr>
                                      <p:to>
                                        <p:strVal val="visible"/>
                                      </p:to>
                                    </p:set>
                                  </p:childTnLst>
                                </p:cTn>
                              </p:par>
                            </p:childTnLst>
                          </p:cTn>
                        </p:par>
                        <p:par>
                          <p:cTn id="55" fill="hold">
                            <p:stCondLst>
                              <p:cond delay="6500"/>
                            </p:stCondLst>
                            <p:childTnLst>
                              <p:par>
                                <p:cTn id="56" presetID="1" presetClass="entr" presetSubtype="0" fill="hold" nodeType="afterEffect">
                                  <p:stCondLst>
                                    <p:cond delay="500"/>
                                  </p:stCondLst>
                                  <p:childTnLst>
                                    <p:set>
                                      <p:cBhvr>
                                        <p:cTn id="57" dur="1" fill="hold">
                                          <p:stCondLst>
                                            <p:cond delay="0"/>
                                          </p:stCondLst>
                                        </p:cTn>
                                        <p:tgtEl>
                                          <p:spTgt spid="32"/>
                                        </p:tgtEl>
                                        <p:attrNameLst>
                                          <p:attrName>style.visibility</p:attrName>
                                        </p:attrNameLst>
                                      </p:cBhvr>
                                      <p:to>
                                        <p:strVal val="visible"/>
                                      </p:to>
                                    </p:set>
                                  </p:childTnLst>
                                </p:cTn>
                              </p:par>
                            </p:childTnLst>
                          </p:cTn>
                        </p:par>
                        <p:par>
                          <p:cTn id="58" fill="hold">
                            <p:stCondLst>
                              <p:cond delay="7000"/>
                            </p:stCondLst>
                            <p:childTnLst>
                              <p:par>
                                <p:cTn id="59" presetID="1" presetClass="entr" presetSubtype="0" fill="hold" nodeType="afterEffect">
                                  <p:stCondLst>
                                    <p:cond delay="500"/>
                                  </p:stCondLst>
                                  <p:childTnLst>
                                    <p:set>
                                      <p:cBhvr>
                                        <p:cTn id="60" dur="1" fill="hold">
                                          <p:stCondLst>
                                            <p:cond delay="0"/>
                                          </p:stCondLst>
                                        </p:cTn>
                                        <p:tgtEl>
                                          <p:spTgt spid="33"/>
                                        </p:tgtEl>
                                        <p:attrNameLst>
                                          <p:attrName>style.visibility</p:attrName>
                                        </p:attrNameLst>
                                      </p:cBhvr>
                                      <p:to>
                                        <p:strVal val="visible"/>
                                      </p:to>
                                    </p:set>
                                  </p:childTnLst>
                                </p:cTn>
                              </p:par>
                            </p:childTnLst>
                          </p:cTn>
                        </p:par>
                        <p:par>
                          <p:cTn id="61" fill="hold">
                            <p:stCondLst>
                              <p:cond delay="7500"/>
                            </p:stCondLst>
                            <p:childTnLst>
                              <p:par>
                                <p:cTn id="62" presetID="1" presetClass="entr" presetSubtype="0" fill="hold" nodeType="afterEffect">
                                  <p:stCondLst>
                                    <p:cond delay="500"/>
                                  </p:stCondLst>
                                  <p:childTnLst>
                                    <p:set>
                                      <p:cBhvr>
                                        <p:cTn id="63" dur="1" fill="hold">
                                          <p:stCondLst>
                                            <p:cond delay="0"/>
                                          </p:stCondLst>
                                        </p:cTn>
                                        <p:tgtEl>
                                          <p:spTgt spid="34"/>
                                        </p:tgtEl>
                                        <p:attrNameLst>
                                          <p:attrName>style.visibility</p:attrName>
                                        </p:attrNameLst>
                                      </p:cBhvr>
                                      <p:to>
                                        <p:strVal val="visible"/>
                                      </p:to>
                                    </p:set>
                                  </p:childTnLst>
                                </p:cTn>
                              </p:par>
                            </p:childTnLst>
                          </p:cTn>
                        </p:par>
                        <p:par>
                          <p:cTn id="64" fill="hold">
                            <p:stCondLst>
                              <p:cond delay="8000"/>
                            </p:stCondLst>
                            <p:childTnLst>
                              <p:par>
                                <p:cTn id="65" presetID="1" presetClass="entr" presetSubtype="0" fill="hold" nodeType="afterEffect">
                                  <p:stCondLst>
                                    <p:cond delay="500"/>
                                  </p:stCondLst>
                                  <p:childTnLst>
                                    <p:set>
                                      <p:cBhvr>
                                        <p:cTn id="66" dur="1" fill="hold">
                                          <p:stCondLst>
                                            <p:cond delay="0"/>
                                          </p:stCondLst>
                                        </p:cTn>
                                        <p:tgtEl>
                                          <p:spTgt spid="35"/>
                                        </p:tgtEl>
                                        <p:attrNameLst>
                                          <p:attrName>style.visibility</p:attrName>
                                        </p:attrNameLst>
                                      </p:cBhvr>
                                      <p:to>
                                        <p:strVal val="visible"/>
                                      </p:to>
                                    </p:set>
                                  </p:childTnLst>
                                </p:cTn>
                              </p:par>
                            </p:childTnLst>
                          </p:cTn>
                        </p:par>
                        <p:par>
                          <p:cTn id="67" fill="hold">
                            <p:stCondLst>
                              <p:cond delay="8500"/>
                            </p:stCondLst>
                            <p:childTnLst>
                              <p:par>
                                <p:cTn id="68" presetID="1" presetClass="entr" presetSubtype="0" fill="hold" nodeType="afterEffect">
                                  <p:stCondLst>
                                    <p:cond delay="500"/>
                                  </p:stCondLst>
                                  <p:childTnLst>
                                    <p:set>
                                      <p:cBhvr>
                                        <p:cTn id="69" dur="1" fill="hold">
                                          <p:stCondLst>
                                            <p:cond delay="0"/>
                                          </p:stCondLst>
                                        </p:cTn>
                                        <p:tgtEl>
                                          <p:spTgt spid="36"/>
                                        </p:tgtEl>
                                        <p:attrNameLst>
                                          <p:attrName>style.visibility</p:attrName>
                                        </p:attrNameLst>
                                      </p:cBhvr>
                                      <p:to>
                                        <p:strVal val="visible"/>
                                      </p:to>
                                    </p:set>
                                  </p:childTnLst>
                                </p:cTn>
                              </p:par>
                            </p:childTnLst>
                          </p:cTn>
                        </p:par>
                        <p:par>
                          <p:cTn id="70" fill="hold">
                            <p:stCondLst>
                              <p:cond delay="9000"/>
                            </p:stCondLst>
                            <p:childTnLst>
                              <p:par>
                                <p:cTn id="71" presetID="1" presetClass="entr" presetSubtype="0" fill="hold" nodeType="afterEffect">
                                  <p:stCondLst>
                                    <p:cond delay="500"/>
                                  </p:stCondLst>
                                  <p:childTnLst>
                                    <p:set>
                                      <p:cBhvr>
                                        <p:cTn id="72" dur="1" fill="hold">
                                          <p:stCondLst>
                                            <p:cond delay="0"/>
                                          </p:stCondLst>
                                        </p:cTn>
                                        <p:tgtEl>
                                          <p:spTgt spid="37"/>
                                        </p:tgtEl>
                                        <p:attrNameLst>
                                          <p:attrName>style.visibility</p:attrName>
                                        </p:attrNameLst>
                                      </p:cBhvr>
                                      <p:to>
                                        <p:strVal val="visible"/>
                                      </p:to>
                                    </p:set>
                                  </p:childTnLst>
                                </p:cTn>
                              </p:par>
                            </p:childTnLst>
                          </p:cTn>
                        </p:par>
                        <p:par>
                          <p:cTn id="73" fill="hold">
                            <p:stCondLst>
                              <p:cond delay="9500"/>
                            </p:stCondLst>
                            <p:childTnLst>
                              <p:par>
                                <p:cTn id="74" presetID="1" presetClass="entr" presetSubtype="0" fill="hold" nodeType="afterEffect">
                                  <p:stCondLst>
                                    <p:cond delay="500"/>
                                  </p:stCondLst>
                                  <p:childTnLst>
                                    <p:set>
                                      <p:cBhvr>
                                        <p:cTn id="75" dur="1" fill="hold">
                                          <p:stCondLst>
                                            <p:cond delay="0"/>
                                          </p:stCondLst>
                                        </p:cTn>
                                        <p:tgtEl>
                                          <p:spTgt spid="38"/>
                                        </p:tgtEl>
                                        <p:attrNameLst>
                                          <p:attrName>style.visibility</p:attrName>
                                        </p:attrNameLst>
                                      </p:cBhvr>
                                      <p:to>
                                        <p:strVal val="visible"/>
                                      </p:to>
                                    </p:set>
                                  </p:childTnLst>
                                </p:cTn>
                              </p:par>
                            </p:childTnLst>
                          </p:cTn>
                        </p:par>
                        <p:par>
                          <p:cTn id="76" fill="hold">
                            <p:stCondLst>
                              <p:cond delay="10000"/>
                            </p:stCondLst>
                            <p:childTnLst>
                              <p:par>
                                <p:cTn id="77" presetID="1" presetClass="entr" presetSubtype="0" fill="hold" nodeType="afterEffect">
                                  <p:stCondLst>
                                    <p:cond delay="500"/>
                                  </p:stCondLst>
                                  <p:childTnLst>
                                    <p:set>
                                      <p:cBhvr>
                                        <p:cTn id="78" dur="1" fill="hold">
                                          <p:stCondLst>
                                            <p:cond delay="0"/>
                                          </p:stCondLst>
                                        </p:cTn>
                                        <p:tgtEl>
                                          <p:spTgt spid="39"/>
                                        </p:tgtEl>
                                        <p:attrNameLst>
                                          <p:attrName>style.visibility</p:attrName>
                                        </p:attrNameLst>
                                      </p:cBhvr>
                                      <p:to>
                                        <p:strVal val="visible"/>
                                      </p:to>
                                    </p:set>
                                  </p:childTnLst>
                                </p:cTn>
                              </p:par>
                            </p:childTnLst>
                          </p:cTn>
                        </p:par>
                        <p:par>
                          <p:cTn id="79" fill="hold">
                            <p:stCondLst>
                              <p:cond delay="10500"/>
                            </p:stCondLst>
                            <p:childTnLst>
                              <p:par>
                                <p:cTn id="80" presetID="1" presetClass="entr" presetSubtype="0" fill="hold" nodeType="afterEffect">
                                  <p:stCondLst>
                                    <p:cond delay="500"/>
                                  </p:stCondLst>
                                  <p:childTnLst>
                                    <p:set>
                                      <p:cBhvr>
                                        <p:cTn id="81" dur="1" fill="hold">
                                          <p:stCondLst>
                                            <p:cond delay="0"/>
                                          </p:stCondLst>
                                        </p:cTn>
                                        <p:tgtEl>
                                          <p:spTgt spid="40"/>
                                        </p:tgtEl>
                                        <p:attrNameLst>
                                          <p:attrName>style.visibility</p:attrName>
                                        </p:attrNameLst>
                                      </p:cBhvr>
                                      <p:to>
                                        <p:strVal val="visible"/>
                                      </p:to>
                                    </p:set>
                                  </p:childTnLst>
                                </p:cTn>
                              </p:par>
                            </p:childTnLst>
                          </p:cTn>
                        </p:par>
                        <p:par>
                          <p:cTn id="82" fill="hold">
                            <p:stCondLst>
                              <p:cond delay="11000"/>
                            </p:stCondLst>
                            <p:childTnLst>
                              <p:par>
                                <p:cTn id="83" presetID="1" presetClass="entr" presetSubtype="0" fill="hold" nodeType="afterEffect">
                                  <p:stCondLst>
                                    <p:cond delay="500"/>
                                  </p:stCondLst>
                                  <p:childTnLst>
                                    <p:set>
                                      <p:cBhvr>
                                        <p:cTn id="84" dur="1" fill="hold">
                                          <p:stCondLst>
                                            <p:cond delay="0"/>
                                          </p:stCondLst>
                                        </p:cTn>
                                        <p:tgtEl>
                                          <p:spTgt spid="41"/>
                                        </p:tgtEl>
                                        <p:attrNameLst>
                                          <p:attrName>style.visibility</p:attrName>
                                        </p:attrNameLst>
                                      </p:cBhvr>
                                      <p:to>
                                        <p:strVal val="visible"/>
                                      </p:to>
                                    </p:set>
                                  </p:childTnLst>
                                </p:cTn>
                              </p:par>
                            </p:childTnLst>
                          </p:cTn>
                        </p:par>
                        <p:par>
                          <p:cTn id="85" fill="hold">
                            <p:stCondLst>
                              <p:cond delay="11500"/>
                            </p:stCondLst>
                            <p:childTnLst>
                              <p:par>
                                <p:cTn id="86" presetID="1" presetClass="entr" presetSubtype="0" fill="hold" nodeType="afterEffect">
                                  <p:stCondLst>
                                    <p:cond delay="500"/>
                                  </p:stCondLst>
                                  <p:childTnLst>
                                    <p:set>
                                      <p:cBhvr>
                                        <p:cTn id="87" dur="1" fill="hold">
                                          <p:stCondLst>
                                            <p:cond delay="0"/>
                                          </p:stCondLst>
                                        </p:cTn>
                                        <p:tgtEl>
                                          <p:spTgt spid="42"/>
                                        </p:tgtEl>
                                        <p:attrNameLst>
                                          <p:attrName>style.visibility</p:attrName>
                                        </p:attrNameLst>
                                      </p:cBhvr>
                                      <p:to>
                                        <p:strVal val="visible"/>
                                      </p:to>
                                    </p:set>
                                  </p:childTnLst>
                                </p:cTn>
                              </p:par>
                            </p:childTnLst>
                          </p:cTn>
                        </p:par>
                        <p:par>
                          <p:cTn id="88" fill="hold">
                            <p:stCondLst>
                              <p:cond delay="12000"/>
                            </p:stCondLst>
                            <p:childTnLst>
                              <p:par>
                                <p:cTn id="89" presetID="1" presetClass="entr" presetSubtype="0" fill="hold" nodeType="afterEffect">
                                  <p:stCondLst>
                                    <p:cond delay="500"/>
                                  </p:stCondLst>
                                  <p:childTnLst>
                                    <p:set>
                                      <p:cBhvr>
                                        <p:cTn id="90" dur="1" fill="hold">
                                          <p:stCondLst>
                                            <p:cond delay="0"/>
                                          </p:stCondLst>
                                        </p:cTn>
                                        <p:tgtEl>
                                          <p:spTgt spid="43"/>
                                        </p:tgtEl>
                                        <p:attrNameLst>
                                          <p:attrName>style.visibility</p:attrName>
                                        </p:attrNameLst>
                                      </p:cBhvr>
                                      <p:to>
                                        <p:strVal val="visible"/>
                                      </p:to>
                                    </p:set>
                                  </p:childTnLst>
                                </p:cTn>
                              </p:par>
                            </p:childTnLst>
                          </p:cTn>
                        </p:par>
                        <p:par>
                          <p:cTn id="91" fill="hold">
                            <p:stCondLst>
                              <p:cond delay="12500"/>
                            </p:stCondLst>
                            <p:childTnLst>
                              <p:par>
                                <p:cTn id="92" presetID="1" presetClass="entr" presetSubtype="0" fill="hold" nodeType="afterEffect">
                                  <p:stCondLst>
                                    <p:cond delay="500"/>
                                  </p:stCondLst>
                                  <p:childTnLst>
                                    <p:set>
                                      <p:cBhvr>
                                        <p:cTn id="93" dur="1" fill="hold">
                                          <p:stCondLst>
                                            <p:cond delay="0"/>
                                          </p:stCondLst>
                                        </p:cTn>
                                        <p:tgtEl>
                                          <p:spTgt spid="44"/>
                                        </p:tgtEl>
                                        <p:attrNameLst>
                                          <p:attrName>style.visibility</p:attrName>
                                        </p:attrNameLst>
                                      </p:cBhvr>
                                      <p:to>
                                        <p:strVal val="visible"/>
                                      </p:to>
                                    </p:set>
                                  </p:childTnLst>
                                </p:cTn>
                              </p:par>
                            </p:childTnLst>
                          </p:cTn>
                        </p:par>
                        <p:par>
                          <p:cTn id="94" fill="hold">
                            <p:stCondLst>
                              <p:cond delay="13000"/>
                            </p:stCondLst>
                            <p:childTnLst>
                              <p:par>
                                <p:cTn id="95" presetID="1" presetClass="entr" presetSubtype="0" fill="hold" nodeType="afterEffect">
                                  <p:stCondLst>
                                    <p:cond delay="500"/>
                                  </p:stCondLst>
                                  <p:childTnLst>
                                    <p:set>
                                      <p:cBhvr>
                                        <p:cTn id="96" dur="1" fill="hold">
                                          <p:stCondLst>
                                            <p:cond delay="0"/>
                                          </p:stCondLst>
                                        </p:cTn>
                                        <p:tgtEl>
                                          <p:spTgt spid="45"/>
                                        </p:tgtEl>
                                        <p:attrNameLst>
                                          <p:attrName>style.visibility</p:attrName>
                                        </p:attrNameLst>
                                      </p:cBhvr>
                                      <p:to>
                                        <p:strVal val="visible"/>
                                      </p:to>
                                    </p:set>
                                  </p:childTnLst>
                                </p:cTn>
                              </p:par>
                            </p:childTnLst>
                          </p:cTn>
                        </p:par>
                        <p:par>
                          <p:cTn id="97" fill="hold">
                            <p:stCondLst>
                              <p:cond delay="13500"/>
                            </p:stCondLst>
                            <p:childTnLst>
                              <p:par>
                                <p:cTn id="98" presetID="1" presetClass="entr" presetSubtype="0" fill="hold" nodeType="afterEffect">
                                  <p:stCondLst>
                                    <p:cond delay="500"/>
                                  </p:stCondLst>
                                  <p:childTnLst>
                                    <p:set>
                                      <p:cBhvr>
                                        <p:cTn id="99" dur="1" fill="hold">
                                          <p:stCondLst>
                                            <p:cond delay="0"/>
                                          </p:stCondLst>
                                        </p:cTn>
                                        <p:tgtEl>
                                          <p:spTgt spid="46"/>
                                        </p:tgtEl>
                                        <p:attrNameLst>
                                          <p:attrName>style.visibility</p:attrName>
                                        </p:attrNameLst>
                                      </p:cBhvr>
                                      <p:to>
                                        <p:strVal val="visible"/>
                                      </p:to>
                                    </p:set>
                                  </p:childTnLst>
                                </p:cTn>
                              </p:par>
                            </p:childTnLst>
                          </p:cTn>
                        </p:par>
                        <p:par>
                          <p:cTn id="100" fill="hold">
                            <p:stCondLst>
                              <p:cond delay="14000"/>
                            </p:stCondLst>
                            <p:childTnLst>
                              <p:par>
                                <p:cTn id="101" presetID="1" presetClass="entr" presetSubtype="0" fill="hold" nodeType="afterEffect">
                                  <p:stCondLst>
                                    <p:cond delay="500"/>
                                  </p:stCondLst>
                                  <p:childTnLst>
                                    <p:set>
                                      <p:cBhvr>
                                        <p:cTn id="102" dur="1" fill="hold">
                                          <p:stCondLst>
                                            <p:cond delay="0"/>
                                          </p:stCondLst>
                                        </p:cTn>
                                        <p:tgtEl>
                                          <p:spTgt spid="47"/>
                                        </p:tgtEl>
                                        <p:attrNameLst>
                                          <p:attrName>style.visibility</p:attrName>
                                        </p:attrNameLst>
                                      </p:cBhvr>
                                      <p:to>
                                        <p:strVal val="visible"/>
                                      </p:to>
                                    </p:set>
                                  </p:childTnLst>
                                </p:cTn>
                              </p:par>
                            </p:childTnLst>
                          </p:cTn>
                        </p:par>
                        <p:par>
                          <p:cTn id="103" fill="hold">
                            <p:stCondLst>
                              <p:cond delay="14500"/>
                            </p:stCondLst>
                            <p:childTnLst>
                              <p:par>
                                <p:cTn id="104" presetID="1" presetClass="entr" presetSubtype="0" fill="hold" nodeType="afterEffect">
                                  <p:stCondLst>
                                    <p:cond delay="500"/>
                                  </p:stCondLst>
                                  <p:childTnLst>
                                    <p:set>
                                      <p:cBhvr>
                                        <p:cTn id="10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93310" y="1750349"/>
            <a:ext cx="11405381" cy="4351338"/>
          </a:xfrm>
        </p:spPr>
        <p:txBody>
          <a:bodyPr>
            <a:noAutofit/>
          </a:bodyPr>
          <a:lstStyle/>
          <a:p>
            <a:pPr>
              <a:spcAft>
                <a:spcPts val="600"/>
              </a:spcAft>
            </a:pPr>
            <a:r>
              <a:rPr lang="en-US" sz="3000" dirty="0">
                <a:solidFill>
                  <a:srgbClr val="000000"/>
                </a:solidFill>
                <a:latin typeface="DaunPenh" pitchFamily="2" charset="0"/>
                <a:cs typeface="DaunPenh" pitchFamily="2" charset="0"/>
              </a:rPr>
              <a:t>The basic problem is equivalent to the “0-1 knapsack” problem</a:t>
            </a: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Candidate solutions can be represented as binary</a:t>
            </a:r>
            <a:r>
              <a:rPr lang="he-IL" sz="3000" dirty="0">
                <a:solidFill>
                  <a:srgbClr val="000000"/>
                </a:solidFill>
                <a:latin typeface="DaunPenh" pitchFamily="2" charset="0"/>
                <a:cs typeface="DaunPenh" pitchFamily="2" charset="0"/>
              </a:rPr>
              <a:t> </a:t>
            </a:r>
            <a:r>
              <a:rPr lang="en-US" sz="3000" dirty="0">
                <a:solidFill>
                  <a:srgbClr val="000000"/>
                </a:solidFill>
                <a:latin typeface="DaunPenh" pitchFamily="2" charset="0"/>
                <a:cs typeface="DaunPenh" pitchFamily="2" charset="0"/>
              </a:rPr>
              <a:t>(0/1) array of length n </a:t>
            </a:r>
            <a:endParaRPr lang="he-IL"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solution-space size is then 2</a:t>
            </a:r>
            <a:r>
              <a:rPr lang="en-US" sz="3000" baseline="30000" dirty="0">
                <a:solidFill>
                  <a:srgbClr val="000000"/>
                </a:solidFill>
                <a:latin typeface="DaunPenh" pitchFamily="2" charset="0"/>
                <a:cs typeface="DaunPenh" pitchFamily="2" charset="0"/>
              </a:rPr>
              <a:t>n </a:t>
            </a:r>
            <a:endParaRPr lang="he-IL" sz="3000" baseline="30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problem is NP-hard = the time required to solve the problem, using any currently known algorithm, increases rapidly as the size of the problem grows.  </a:t>
            </a:r>
          </a:p>
          <a:p>
            <a:pPr>
              <a:spcAft>
                <a:spcPts val="600"/>
              </a:spcAft>
            </a:pPr>
            <a:endParaRPr lang="en-US" sz="3000" b="1"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5</a:t>
            </a:fld>
            <a:endParaRPr lang="en-US"/>
          </a:p>
        </p:txBody>
      </p:sp>
      <p:pic>
        <p:nvPicPr>
          <p:cNvPr id="13" name="Picture 12">
            <a:extLst>
              <a:ext uri="{FF2B5EF4-FFF2-40B4-BE49-F238E27FC236}">
                <a16:creationId xmlns:a16="http://schemas.microsoft.com/office/drawing/2014/main" id="{50F1B15C-41F5-4446-814B-0A6DEB11F6C4}"/>
              </a:ext>
            </a:extLst>
          </p:cNvPr>
          <p:cNvPicPr>
            <a:picLocks noChangeAspect="1"/>
          </p:cNvPicPr>
          <p:nvPr/>
        </p:nvPicPr>
        <p:blipFill>
          <a:blip r:embed="rId3"/>
          <a:stretch>
            <a:fillRect/>
          </a:stretch>
        </p:blipFill>
        <p:spPr>
          <a:xfrm>
            <a:off x="4959914" y="2304347"/>
            <a:ext cx="1845620" cy="1597615"/>
          </a:xfrm>
          <a:prstGeom prst="rect">
            <a:avLst/>
          </a:prstGeom>
        </p:spPr>
      </p:pic>
      <p:sp>
        <p:nvSpPr>
          <p:cNvPr id="17" name="Title 1">
            <a:extLst>
              <a:ext uri="{FF2B5EF4-FFF2-40B4-BE49-F238E27FC236}">
                <a16:creationId xmlns:a16="http://schemas.microsoft.com/office/drawing/2014/main" id="{C5AD1981-D69E-6047-BDD9-5D8E31DBE3CB}"/>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grpSp>
        <p:nvGrpSpPr>
          <p:cNvPr id="18" name="Group 17">
            <a:extLst>
              <a:ext uri="{FF2B5EF4-FFF2-40B4-BE49-F238E27FC236}">
                <a16:creationId xmlns:a16="http://schemas.microsoft.com/office/drawing/2014/main" id="{0209067E-8945-5148-94AD-EF6945C0DA02}"/>
              </a:ext>
            </a:extLst>
          </p:cNvPr>
          <p:cNvGrpSpPr/>
          <p:nvPr/>
        </p:nvGrpSpPr>
        <p:grpSpPr>
          <a:xfrm>
            <a:off x="9433560" y="6293521"/>
            <a:ext cx="2432304" cy="523220"/>
            <a:chOff x="219456" y="6382512"/>
            <a:chExt cx="2432304" cy="523220"/>
          </a:xfrm>
        </p:grpSpPr>
        <p:cxnSp>
          <p:nvCxnSpPr>
            <p:cNvPr id="19" name="Straight Connector 18">
              <a:extLst>
                <a:ext uri="{FF2B5EF4-FFF2-40B4-BE49-F238E27FC236}">
                  <a16:creationId xmlns:a16="http://schemas.microsoft.com/office/drawing/2014/main" id="{40828F68-36A2-3548-AC38-43857A828CA1}"/>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982ECB8-BDB8-9E47-A65E-E902C6144D21}"/>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2" name="Rectangle 1">
            <a:extLst>
              <a:ext uri="{FF2B5EF4-FFF2-40B4-BE49-F238E27FC236}">
                <a16:creationId xmlns:a16="http://schemas.microsoft.com/office/drawing/2014/main" id="{AEE2B6EA-F350-AF46-A04B-0E60DA0C04AB}"/>
              </a:ext>
            </a:extLst>
          </p:cNvPr>
          <p:cNvSpPr/>
          <p:nvPr/>
        </p:nvSpPr>
        <p:spPr>
          <a:xfrm>
            <a:off x="393309" y="1539566"/>
            <a:ext cx="8275203" cy="553998"/>
          </a:xfrm>
          <a:prstGeom prst="rect">
            <a:avLst/>
          </a:prstGeom>
        </p:spPr>
        <p:txBody>
          <a:bodyPr wrap="square">
            <a:spAutoFit/>
          </a:bodyPr>
          <a:lstStyle/>
          <a:p>
            <a:pPr>
              <a:spcAft>
                <a:spcPts val="600"/>
              </a:spcAft>
            </a:pPr>
            <a:endParaRPr lang="en-US" sz="3000" dirty="0">
              <a:solidFill>
                <a:srgbClr val="000000"/>
              </a:solidFill>
              <a:latin typeface="DaunPenh" pitchFamily="2" charset="0"/>
              <a:cs typeface="DaunPenh" pitchFamily="2" charset="0"/>
            </a:endParaRPr>
          </a:p>
        </p:txBody>
      </p:sp>
    </p:spTree>
    <p:extLst>
      <p:ext uri="{BB962C8B-B14F-4D97-AF65-F5344CB8AC3E}">
        <p14:creationId xmlns:p14="http://schemas.microsoft.com/office/powerpoint/2010/main" val="361494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6</a:t>
            </a:fld>
            <a:endParaRPr lang="en-US" dirty="0"/>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49963" y="3177969"/>
            <a:ext cx="3609473" cy="3090611"/>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774793" y="3265739"/>
            <a:ext cx="4372589" cy="3090611"/>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1092708" y="1588113"/>
            <a:ext cx="10006584" cy="1015663"/>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multi-objective optimization techniques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he-IL" sz="3000" dirty="0">
                <a:latin typeface="DaunPenh" pitchFamily="2" charset="0"/>
                <a:cs typeface="DaunPenh" pitchFamily="2" charset="0"/>
              </a:rPr>
              <a:t>  - </a:t>
            </a:r>
            <a:r>
              <a:rPr lang="en-US" sz="3000" dirty="0">
                <a:latin typeface="DaunPenh" pitchFamily="2" charset="0"/>
                <a:cs typeface="DaunPenh" pitchFamily="2" charset="0"/>
              </a:rPr>
              <a:t> </a:t>
            </a:r>
          </a:p>
        </p:txBody>
      </p:sp>
      <p:sp>
        <p:nvSpPr>
          <p:cNvPr id="4" name="Rectangle 3">
            <a:extLst>
              <a:ext uri="{FF2B5EF4-FFF2-40B4-BE49-F238E27FC236}">
                <a16:creationId xmlns:a16="http://schemas.microsoft.com/office/drawing/2014/main" id="{A6EB65E2-2967-B942-9426-BD748CA17BE4}"/>
              </a:ext>
            </a:extLst>
          </p:cNvPr>
          <p:cNvSpPr/>
          <p:nvPr/>
        </p:nvSpPr>
        <p:spPr>
          <a:xfrm>
            <a:off x="1896138" y="4229710"/>
            <a:ext cx="2253825" cy="1569660"/>
          </a:xfrm>
          <a:prstGeom prst="rect">
            <a:avLst/>
          </a:prstGeom>
        </p:spPr>
        <p:txBody>
          <a:bodyPr wrap="square">
            <a:spAutoFit/>
          </a:bodyPr>
          <a:lstStyle/>
          <a:p>
            <a:pPr algn="l"/>
            <a:r>
              <a:rPr lang="en-US" sz="3200" dirty="0">
                <a:latin typeface="DaunPenh" pitchFamily="2" charset="0"/>
                <a:cs typeface="DaunPenh" pitchFamily="2" charset="0"/>
              </a:rPr>
              <a:t>detection capabilities of the network</a:t>
            </a:r>
            <a:endParaRPr lang="en-US" sz="3200" dirty="0"/>
          </a:p>
        </p:txBody>
      </p:sp>
      <p:sp>
        <p:nvSpPr>
          <p:cNvPr id="5" name="Rectangle 4">
            <a:extLst>
              <a:ext uri="{FF2B5EF4-FFF2-40B4-BE49-F238E27FC236}">
                <a16:creationId xmlns:a16="http://schemas.microsoft.com/office/drawing/2014/main" id="{CA6AE5AC-5BBA-6E4E-8C41-FD71278AECBB}"/>
              </a:ext>
            </a:extLst>
          </p:cNvPr>
          <p:cNvSpPr/>
          <p:nvPr/>
        </p:nvSpPr>
        <p:spPr>
          <a:xfrm>
            <a:off x="8042036" y="4229710"/>
            <a:ext cx="2253826" cy="1569660"/>
          </a:xfrm>
          <a:prstGeom prst="rect">
            <a:avLst/>
          </a:prstGeom>
        </p:spPr>
        <p:txBody>
          <a:bodyPr wrap="square">
            <a:spAutoFit/>
          </a:bodyPr>
          <a:lstStyle/>
          <a:p>
            <a:pPr algn="l"/>
            <a:r>
              <a:rPr lang="en-US" sz="3200" dirty="0">
                <a:latin typeface="DaunPenh" pitchFamily="2" charset="0"/>
                <a:cs typeface="DaunPenh" pitchFamily="2" charset="0"/>
              </a:rPr>
              <a:t>operational requirements and resources</a:t>
            </a:r>
            <a:endParaRPr lang="en-US" sz="3200" dirty="0"/>
          </a:p>
        </p:txBody>
      </p:sp>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5DF187D-1452-284D-841D-961381A2B769}"/>
              </a:ext>
            </a:extLst>
          </p:cNvPr>
          <p:cNvSpPr>
            <a:spLocks noGrp="1"/>
          </p:cNvSpPr>
          <p:nvPr>
            <p:ph type="sldNum" sz="quarter" idx="12"/>
          </p:nvPr>
        </p:nvSpPr>
        <p:spPr>
          <a:xfrm>
            <a:off x="10341428" y="6356350"/>
            <a:ext cx="1012371" cy="365125"/>
          </a:xfrm>
          <a:prstGeom prst="ellipse">
            <a:avLst/>
          </a:prstGeom>
        </p:spPr>
        <p:txBody>
          <a:bodyPr>
            <a:normAutofit/>
          </a:bodyPr>
          <a:lstStyle/>
          <a:p>
            <a:pPr>
              <a:lnSpc>
                <a:spcPct val="90000"/>
              </a:lnSpc>
              <a:spcAft>
                <a:spcPts val="600"/>
              </a:spcAft>
            </a:pPr>
            <a:fld id="{CBA4AC6D-9836-9F4A-961A-ECAC0CEAF37F}" type="slidenum">
              <a:rPr lang="en-US">
                <a:solidFill>
                  <a:srgbClr val="FFFFFF"/>
                </a:solidFill>
              </a:rPr>
              <a:pPr>
                <a:lnSpc>
                  <a:spcPct val="90000"/>
                </a:lnSpc>
                <a:spcAft>
                  <a:spcPts val="600"/>
                </a:spcAft>
              </a:pPr>
              <a:t>7</a:t>
            </a:fld>
            <a:endParaRPr lang="en-US">
              <a:solidFill>
                <a:srgbClr val="FFFFFF"/>
              </a:solidFill>
            </a:endParaRPr>
          </a:p>
        </p:txBody>
      </p:sp>
      <p:sp>
        <p:nvSpPr>
          <p:cNvPr id="18" name="Title 1">
            <a:extLst>
              <a:ext uri="{FF2B5EF4-FFF2-40B4-BE49-F238E27FC236}">
                <a16:creationId xmlns:a16="http://schemas.microsoft.com/office/drawing/2014/main" id="{D6B1EB4C-F0E6-FD49-A182-2FA28DEF11C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sp>
        <p:nvSpPr>
          <p:cNvPr id="6" name="Slide Number Placeholder 7">
            <a:extLst>
              <a:ext uri="{FF2B5EF4-FFF2-40B4-BE49-F238E27FC236}">
                <a16:creationId xmlns:a16="http://schemas.microsoft.com/office/drawing/2014/main" id="{5AF40A2A-A4C7-F040-81AF-5020F046590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7</a:t>
            </a:fld>
            <a:endParaRPr lang="en-US" dirty="0"/>
          </a:p>
        </p:txBody>
      </p:sp>
      <p:graphicFrame>
        <p:nvGraphicFramePr>
          <p:cNvPr id="2" name="Table 1">
            <a:extLst>
              <a:ext uri="{FF2B5EF4-FFF2-40B4-BE49-F238E27FC236}">
                <a16:creationId xmlns:a16="http://schemas.microsoft.com/office/drawing/2014/main" id="{7BE69E7C-224E-514D-922E-54F0E2FE6BB8}"/>
              </a:ext>
            </a:extLst>
          </p:cNvPr>
          <p:cNvGraphicFramePr>
            <a:graphicFrameLocks noGrp="1"/>
          </p:cNvGraphicFramePr>
          <p:nvPr>
            <p:extLst>
              <p:ext uri="{D42A27DB-BD31-4B8C-83A1-F6EECF244321}">
                <p14:modId xmlns:p14="http://schemas.microsoft.com/office/powerpoint/2010/main" val="3724021508"/>
              </p:ext>
            </p:extLst>
          </p:nvPr>
        </p:nvGraphicFramePr>
        <p:xfrm>
          <a:off x="1109273" y="1598524"/>
          <a:ext cx="9533744" cy="4665662"/>
        </p:xfrm>
        <a:graphic>
          <a:graphicData uri="http://schemas.openxmlformats.org/drawingml/2006/table">
            <a:tbl>
              <a:tblPr firstRow="1" bandRow="1">
                <a:tableStyleId>{5C22544A-7EE6-4342-B048-85BDC9FD1C3A}</a:tableStyleId>
              </a:tblPr>
              <a:tblGrid>
                <a:gridCol w="9533744">
                  <a:extLst>
                    <a:ext uri="{9D8B030D-6E8A-4147-A177-3AD203B41FA5}">
                      <a16:colId xmlns:a16="http://schemas.microsoft.com/office/drawing/2014/main" val="1399472453"/>
                    </a:ext>
                  </a:extLst>
                </a:gridCol>
              </a:tblGrid>
              <a:tr h="46656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kern="1200" dirty="0">
                          <a:solidFill>
                            <a:schemeClr val="tx1"/>
                          </a:solidFill>
                          <a:latin typeface="DaunPenh" pitchFamily="2" charset="0"/>
                          <a:ea typeface="+mn-ea"/>
                          <a:cs typeface="DaunPenh" pitchFamily="2" charset="0"/>
                        </a:rPr>
                        <a:t>Design and develop an optimization model, comprised of the following modules: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kern="1200" dirty="0">
                        <a:solidFill>
                          <a:schemeClr val="tx1"/>
                        </a:solidFill>
                        <a:latin typeface="DaunPenh" pitchFamily="2" charset="0"/>
                        <a:ea typeface="+mn-ea"/>
                        <a:cs typeface="DaunPenh" pitchFamily="2" charset="0"/>
                      </a:endParaRPr>
                    </a:p>
                    <a:p>
                      <a:pPr marL="514350" indent="-514350">
                        <a:lnSpc>
                          <a:spcPct val="100000"/>
                        </a:lnSpc>
                        <a:buAutoNum type="arabicPeriod"/>
                      </a:pPr>
                      <a:r>
                        <a:rPr lang="en-US" sz="2800" b="0" kern="1200" dirty="0">
                          <a:solidFill>
                            <a:schemeClr val="tx1"/>
                          </a:solidFill>
                          <a:latin typeface="DaunPenh" pitchFamily="2" charset="0"/>
                          <a:ea typeface="+mn-ea"/>
                          <a:cs typeface="DaunPenh" pitchFamily="2" charset="0"/>
                        </a:rPr>
                        <a:t>A </a:t>
                      </a:r>
                      <a:r>
                        <a:rPr lang="en-US" sz="2800" b="0" i="1" kern="1200" dirty="0">
                          <a:solidFill>
                            <a:schemeClr val="tx1"/>
                          </a:solidFill>
                          <a:latin typeface="DaunPenh" pitchFamily="2" charset="0"/>
                          <a:ea typeface="+mn-ea"/>
                          <a:cs typeface="DaunPenh" pitchFamily="2" charset="0"/>
                        </a:rPr>
                        <a:t>spatial</a:t>
                      </a:r>
                      <a:r>
                        <a:rPr lang="en-US" sz="2800" b="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2800" b="0" kern="1200" dirty="0">
                          <a:solidFill>
                            <a:schemeClr val="tx1"/>
                          </a:solidFill>
                          <a:latin typeface="DaunPenh" pitchFamily="2" charset="0"/>
                          <a:ea typeface="+mn-ea"/>
                          <a:cs typeface="DaunPenh" pitchFamily="2" charset="0"/>
                        </a:rPr>
                        <a:t>A </a:t>
                      </a:r>
                      <a:r>
                        <a:rPr lang="en-US" sz="2800" b="0" i="1" kern="1200" dirty="0">
                          <a:solidFill>
                            <a:schemeClr val="tx1"/>
                          </a:solidFill>
                          <a:latin typeface="DaunPenh" pitchFamily="2" charset="0"/>
                          <a:ea typeface="+mn-ea"/>
                          <a:cs typeface="DaunPenh" pitchFamily="2" charset="0"/>
                        </a:rPr>
                        <a:t>temporal</a:t>
                      </a:r>
                      <a:r>
                        <a:rPr lang="en-US" sz="2800" b="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2800" b="0" kern="1200" dirty="0">
                          <a:solidFill>
                            <a:schemeClr val="tx1"/>
                          </a:solidFill>
                          <a:latin typeface="DaunPenh" pitchFamily="2" charset="0"/>
                          <a:ea typeface="+mn-ea"/>
                          <a:cs typeface="DaunPenh" pitchFamily="2" charset="0"/>
                        </a:rPr>
                        <a:t>A </a:t>
                      </a:r>
                      <a:r>
                        <a:rPr lang="en-US" sz="2800" b="0" i="1" kern="1200" dirty="0">
                          <a:solidFill>
                            <a:schemeClr val="tx1"/>
                          </a:solidFill>
                          <a:latin typeface="DaunPenh" pitchFamily="2" charset="0"/>
                          <a:ea typeface="+mn-ea"/>
                          <a:cs typeface="DaunPenh" pitchFamily="2" charset="0"/>
                        </a:rPr>
                        <a:t>spatial-temporal</a:t>
                      </a:r>
                      <a:r>
                        <a:rPr lang="en-US" sz="2800" b="0" kern="1200" dirty="0">
                          <a:solidFill>
                            <a:schemeClr val="tx1"/>
                          </a:solidFill>
                          <a:latin typeface="DaunPenh" pitchFamily="2" charset="0"/>
                          <a:ea typeface="+mn-ea"/>
                          <a:cs typeface="DaunPenh" pitchFamily="2" charset="0"/>
                        </a:rPr>
                        <a:t> optimization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2800" b="0" kern="1200" dirty="0">
                        <a:solidFill>
                          <a:schemeClr val="tx1"/>
                        </a:solidFill>
                        <a:latin typeface="DaunPenh" pitchFamily="2" charset="0"/>
                        <a:ea typeface="+mn-ea"/>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kern="1200" dirty="0">
                          <a:solidFill>
                            <a:schemeClr val="tx1"/>
                          </a:solidFill>
                          <a:latin typeface="DaunPenh" pitchFamily="2" charset="0"/>
                          <a:ea typeface="+mn-ea"/>
                          <a:cs typeface="DaunPenh" pitchFamily="2" charset="0"/>
                        </a:rPr>
                        <a:t>-    various sources/sensors configurations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b="0" kern="1200" dirty="0">
                          <a:solidFill>
                            <a:schemeClr val="tx1"/>
                          </a:solidFill>
                          <a:latin typeface="DaunPenh" pitchFamily="2" charset="0"/>
                          <a:ea typeface="+mn-ea"/>
                          <a:cs typeface="DaunPenh" pitchFamily="2" charset="0"/>
                        </a:rPr>
                        <a:t>weather conditions and emission rates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b="0" kern="1200" dirty="0">
                          <a:solidFill>
                            <a:schemeClr val="tx1"/>
                          </a:solidFill>
                          <a:latin typeface="DaunPenh" pitchFamily="2" charset="0"/>
                          <a:ea typeface="+mn-ea"/>
                          <a:cs typeface="DaunPenh" pitchFamily="2" charset="0"/>
                        </a:rPr>
                        <a:t>heterogenous network</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US" sz="2800" b="0" kern="1200" dirty="0">
                          <a:solidFill>
                            <a:schemeClr val="tx1"/>
                          </a:solidFill>
                          <a:latin typeface="DaunPenh" pitchFamily="2" charset="0"/>
                          <a:ea typeface="+mn-ea"/>
                          <a:cs typeface="DaunPenh" pitchFamily="2" charset="0"/>
                        </a:rPr>
                        <a:t>case-study of real-world </a:t>
                      </a:r>
                    </a:p>
                  </a:txBody>
                  <a:tcPr marL="83127" marR="83127" anchor="ctr">
                    <a:solidFill>
                      <a:schemeClr val="accent1">
                        <a:lumMod val="20000"/>
                        <a:lumOff val="80000"/>
                      </a:schemeClr>
                    </a:solidFill>
                  </a:tcPr>
                </a:tc>
                <a:extLst>
                  <a:ext uri="{0D108BD9-81ED-4DB2-BD59-A6C34878D82A}">
                    <a16:rowId xmlns:a16="http://schemas.microsoft.com/office/drawing/2014/main" val="1810661359"/>
                  </a:ext>
                </a:extLst>
              </a:tr>
            </a:tbl>
          </a:graphicData>
        </a:graphic>
      </p:graphicFrame>
      <p:pic>
        <p:nvPicPr>
          <p:cNvPr id="12" name="Graphic 11" descr="Bullseye">
            <a:extLst>
              <a:ext uri="{FF2B5EF4-FFF2-40B4-BE49-F238E27FC236}">
                <a16:creationId xmlns:a16="http://schemas.microsoft.com/office/drawing/2014/main" id="{EF15950E-5D04-4D14-B0C7-B6832548A1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0235" y="982936"/>
            <a:ext cx="1325564" cy="1325564"/>
          </a:xfrm>
          <a:prstGeom prst="rect">
            <a:avLst/>
          </a:prstGeom>
        </p:spPr>
      </p:pic>
    </p:spTree>
    <p:extLst>
      <p:ext uri="{BB962C8B-B14F-4D97-AF65-F5344CB8AC3E}">
        <p14:creationId xmlns:p14="http://schemas.microsoft.com/office/powerpoint/2010/main" val="3990352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8</a:t>
            </a:fld>
            <a:endParaRPr lang="en-US" dirty="0"/>
          </a:p>
        </p:txBody>
      </p:sp>
      <p:sp>
        <p:nvSpPr>
          <p:cNvPr id="7" name="Content Placeholder 2">
            <a:extLst>
              <a:ext uri="{FF2B5EF4-FFF2-40B4-BE49-F238E27FC236}">
                <a16:creationId xmlns:a16="http://schemas.microsoft.com/office/drawing/2014/main" id="{11EB1B6D-1028-8C4A-ADC6-64E8F783BCD5}"/>
              </a:ext>
            </a:extLst>
          </p:cNvPr>
          <p:cNvSpPr txBox="1">
            <a:spLocks/>
          </p:cNvSpPr>
          <p:nvPr/>
        </p:nvSpPr>
        <p:spPr>
          <a:xfrm>
            <a:off x="292608" y="1437710"/>
            <a:ext cx="113568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rgbClr val="000000"/>
                </a:solidFill>
                <a:latin typeface="DaunPenh" pitchFamily="2" charset="0"/>
                <a:cs typeface="DaunPenh" pitchFamily="2" charset="0"/>
              </a:rPr>
              <a:t>The designated applications determines the goal that guides the optimization process. </a:t>
            </a:r>
          </a:p>
          <a:p>
            <a:r>
              <a:rPr lang="en-US" sz="3000" dirty="0">
                <a:solidFill>
                  <a:srgbClr val="000000"/>
                </a:solidFill>
                <a:latin typeface="DaunPenh" pitchFamily="2" charset="0"/>
                <a:cs typeface="DaunPenh" pitchFamily="2" charset="0"/>
              </a:rPr>
              <a:t>For example: </a:t>
            </a:r>
          </a:p>
          <a:p>
            <a:pPr lvl="1">
              <a:buFont typeface="Wingdings" pitchFamily="2" charset="2"/>
              <a:buChar char="Ø"/>
            </a:pPr>
            <a:r>
              <a:rPr lang="en-US" sz="3000" dirty="0">
                <a:solidFill>
                  <a:srgbClr val="000000"/>
                </a:solidFill>
                <a:latin typeface="DaunPenh" pitchFamily="2" charset="0"/>
                <a:cs typeface="DaunPenh" pitchFamily="2" charset="0"/>
              </a:rPr>
              <a:t> Population exposure assessment (</a:t>
            </a:r>
            <a:r>
              <a:rPr lang="en-US" sz="3000" dirty="0" err="1">
                <a:solidFill>
                  <a:srgbClr val="000000"/>
                </a:solidFill>
                <a:latin typeface="DaunPenh" pitchFamily="2" charset="0"/>
                <a:cs typeface="DaunPenh" pitchFamily="2" charset="0"/>
              </a:rPr>
              <a:t>Kanaroglou</a:t>
            </a:r>
            <a:r>
              <a:rPr lang="en-US" sz="3000" dirty="0">
                <a:solidFill>
                  <a:srgbClr val="000000"/>
                </a:solidFill>
                <a:latin typeface="DaunPenh" pitchFamily="2" charset="0"/>
                <a:cs typeface="DaunPenh" pitchFamily="2" charset="0"/>
              </a:rPr>
              <a:t> et al., 2005)</a:t>
            </a:r>
          </a:p>
          <a:p>
            <a:pPr lvl="1">
              <a:buFont typeface="Wingdings" pitchFamily="2" charset="2"/>
              <a:buChar char="Ø"/>
            </a:pPr>
            <a:r>
              <a:rPr lang="en-US" sz="3000" dirty="0">
                <a:solidFill>
                  <a:srgbClr val="000000"/>
                </a:solidFill>
                <a:latin typeface="DaunPenh" pitchFamily="2" charset="0"/>
                <a:cs typeface="DaunPenh" pitchFamily="2" charset="0"/>
              </a:rPr>
              <a:t> Threshold crossings detection (</a:t>
            </a:r>
            <a:r>
              <a:rPr lang="en-US" sz="3000" dirty="0" err="1">
                <a:solidFill>
                  <a:srgbClr val="000000"/>
                </a:solidFill>
                <a:latin typeface="DaunPenh" pitchFamily="2" charset="0"/>
                <a:cs typeface="DaunPenh" pitchFamily="2" charset="0"/>
              </a:rPr>
              <a:t>Boubrima</a:t>
            </a:r>
            <a:r>
              <a:rPr lang="en-US" sz="3000" dirty="0">
                <a:solidFill>
                  <a:srgbClr val="000000"/>
                </a:solidFill>
                <a:latin typeface="DaunPenh" pitchFamily="2" charset="0"/>
                <a:cs typeface="DaunPenh" pitchFamily="2" charset="0"/>
              </a:rPr>
              <a:t> et al., 2017)</a:t>
            </a:r>
          </a:p>
          <a:p>
            <a:pPr lvl="1">
              <a:buFont typeface="Wingdings" pitchFamily="2" charset="2"/>
              <a:buChar char="Ø"/>
            </a:pPr>
            <a:r>
              <a:rPr lang="en-US" sz="3000" dirty="0">
                <a:solidFill>
                  <a:srgbClr val="000000"/>
                </a:solidFill>
                <a:latin typeface="DaunPenh" pitchFamily="2" charset="0"/>
                <a:cs typeface="DaunPenh" pitchFamily="2" charset="0"/>
              </a:rPr>
              <a:t> Improve existing network performance (Berman et al., 2019)</a:t>
            </a:r>
          </a:p>
          <a:p>
            <a:pPr lvl="1"/>
            <a:endParaRPr lang="en-US" sz="3000" dirty="0">
              <a:solidFill>
                <a:srgbClr val="000000"/>
              </a:solidFill>
              <a:latin typeface="DaunPenh" pitchFamily="2" charset="0"/>
              <a:cs typeface="DaunPenh" pitchFamily="2" charset="0"/>
            </a:endParaRPr>
          </a:p>
          <a:p>
            <a:endParaRPr lang="en-US" sz="3000" dirty="0">
              <a:solidFill>
                <a:srgbClr val="000000"/>
              </a:solidFill>
              <a:latin typeface="DaunPenh" pitchFamily="2" charset="0"/>
              <a:cs typeface="DaunPenh" pitchFamily="2" charset="0"/>
            </a:endParaRPr>
          </a:p>
        </p:txBody>
      </p:sp>
      <p:sp>
        <p:nvSpPr>
          <p:cNvPr id="10" name="Rectangle 9">
            <a:extLst>
              <a:ext uri="{FF2B5EF4-FFF2-40B4-BE49-F238E27FC236}">
                <a16:creationId xmlns:a16="http://schemas.microsoft.com/office/drawing/2014/main" id="{4DCB0CE7-DC86-8940-A2E1-64D7FA03AAE8}"/>
              </a:ext>
            </a:extLst>
          </p:cNvPr>
          <p:cNvSpPr/>
          <p:nvPr/>
        </p:nvSpPr>
        <p:spPr>
          <a:xfrm>
            <a:off x="292608" y="4608747"/>
            <a:ext cx="13844016" cy="553998"/>
          </a:xfrm>
          <a:prstGeom prst="rect">
            <a:avLst/>
          </a:prstGeom>
        </p:spPr>
        <p:txBody>
          <a:bodyPr wrap="square">
            <a:spAutoFit/>
          </a:bodyPr>
          <a:lstStyle/>
          <a:p>
            <a:pPr marL="171450" indent="-171450" defTabSz="914400">
              <a:buFontTx/>
              <a:buChar char="-"/>
            </a:pPr>
            <a:endParaRPr lang="en-US" sz="3000" dirty="0">
              <a:solidFill>
                <a:srgbClr val="000000"/>
              </a:solidFill>
              <a:latin typeface="DaunPenh" pitchFamily="2" charset="0"/>
              <a:cs typeface="DaunPenh" pitchFamily="2" charset="0"/>
            </a:endParaRPr>
          </a:p>
        </p:txBody>
      </p:sp>
      <p:grpSp>
        <p:nvGrpSpPr>
          <p:cNvPr id="5" name="Group 4">
            <a:extLst>
              <a:ext uri="{FF2B5EF4-FFF2-40B4-BE49-F238E27FC236}">
                <a16:creationId xmlns:a16="http://schemas.microsoft.com/office/drawing/2014/main" id="{D9DEAA31-ED4A-F047-93F4-E811B07A2288}"/>
              </a:ext>
            </a:extLst>
          </p:cNvPr>
          <p:cNvGrpSpPr/>
          <p:nvPr/>
        </p:nvGrpSpPr>
        <p:grpSpPr>
          <a:xfrm>
            <a:off x="3961340" y="4214190"/>
            <a:ext cx="5026709" cy="2348282"/>
            <a:chOff x="3961340" y="4214190"/>
            <a:chExt cx="5026709" cy="2348282"/>
          </a:xfrm>
        </p:grpSpPr>
        <p:pic>
          <p:nvPicPr>
            <p:cNvPr id="3" name="Picture 2">
              <a:extLst>
                <a:ext uri="{FF2B5EF4-FFF2-40B4-BE49-F238E27FC236}">
                  <a16:creationId xmlns:a16="http://schemas.microsoft.com/office/drawing/2014/main" id="{5278AC6D-2C0D-A24C-A4FF-8D07BB353770}"/>
                </a:ext>
              </a:extLst>
            </p:cNvPr>
            <p:cNvPicPr>
              <a:picLocks noChangeAspect="1"/>
            </p:cNvPicPr>
            <p:nvPr/>
          </p:nvPicPr>
          <p:blipFill>
            <a:blip r:embed="rId3"/>
            <a:stretch>
              <a:fillRect/>
            </a:stretch>
          </p:blipFill>
          <p:spPr>
            <a:xfrm>
              <a:off x="3961340" y="4214190"/>
              <a:ext cx="4019383" cy="2035131"/>
            </a:xfrm>
            <a:prstGeom prst="rect">
              <a:avLst/>
            </a:prstGeom>
          </p:spPr>
        </p:pic>
        <p:sp>
          <p:nvSpPr>
            <p:cNvPr id="8" name="Title 1">
              <a:extLst>
                <a:ext uri="{FF2B5EF4-FFF2-40B4-BE49-F238E27FC236}">
                  <a16:creationId xmlns:a16="http://schemas.microsoft.com/office/drawing/2014/main" id="{7E253E56-12F3-4142-91E0-DFB76753DC54}"/>
                </a:ext>
              </a:extLst>
            </p:cNvPr>
            <p:cNvSpPr txBox="1">
              <a:spLocks/>
            </p:cNvSpPr>
            <p:nvPr/>
          </p:nvSpPr>
          <p:spPr>
            <a:xfrm>
              <a:off x="4413001" y="5236909"/>
              <a:ext cx="45750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tx1">
                      <a:lumMod val="85000"/>
                      <a:lumOff val="15000"/>
                    </a:schemeClr>
                  </a:solidFill>
                  <a:latin typeface="DaunPenh" pitchFamily="2" charset="0"/>
                  <a:cs typeface="DaunPenh" pitchFamily="2" charset="0"/>
                </a:rPr>
                <a:t>Knowledge gaps?</a:t>
              </a:r>
            </a:p>
          </p:txBody>
        </p:sp>
      </p:grpSp>
    </p:spTree>
    <p:extLst>
      <p:ext uri="{BB962C8B-B14F-4D97-AF65-F5344CB8AC3E}">
        <p14:creationId xmlns:p14="http://schemas.microsoft.com/office/powerpoint/2010/main" val="306475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9</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387052" y="3236359"/>
            <a:ext cx="3174398" cy="1190400"/>
          </a:xfrm>
          <a:prstGeom prst="rect">
            <a:avLst/>
          </a:prstGeom>
        </p:spPr>
      </p:pic>
      <p:sp>
        <p:nvSpPr>
          <p:cNvPr id="53" name="Rectangle 52">
            <a:extLst>
              <a:ext uri="{FF2B5EF4-FFF2-40B4-BE49-F238E27FC236}">
                <a16:creationId xmlns:a16="http://schemas.microsoft.com/office/drawing/2014/main" id="{8905EFA6-A350-214C-A02A-865551084DC6}"/>
              </a:ext>
            </a:extLst>
          </p:cNvPr>
          <p:cNvSpPr/>
          <p:nvPr/>
        </p:nvSpPr>
        <p:spPr>
          <a:xfrm>
            <a:off x="8142578" y="2916386"/>
            <a:ext cx="1537600" cy="523220"/>
          </a:xfrm>
          <a:prstGeom prst="rect">
            <a:avLst/>
          </a:prstGeom>
        </p:spPr>
        <p:txBody>
          <a:bodyPr wrap="square">
            <a:spAutoFit/>
          </a:bodyPr>
          <a:lstStyle/>
          <a:p>
            <a:r>
              <a:rPr lang="en-US" sz="2800" dirty="0">
                <a:solidFill>
                  <a:srgbClr val="E94C00"/>
                </a:solidFill>
                <a:latin typeface="DaunPenh" pitchFamily="2" charset="0"/>
                <a:cs typeface="DaunPenh" pitchFamily="2" charset="0"/>
              </a:rPr>
              <a:t>Optimization</a:t>
            </a:r>
            <a:endParaRPr lang="en-US" sz="2800" dirty="0">
              <a:solidFill>
                <a:srgbClr val="E94C00"/>
              </a:solidFill>
            </a:endParaRPr>
          </a:p>
        </p:txBody>
      </p:sp>
      <p:grpSp>
        <p:nvGrpSpPr>
          <p:cNvPr id="64" name="Group 63">
            <a:extLst>
              <a:ext uri="{FF2B5EF4-FFF2-40B4-BE49-F238E27FC236}">
                <a16:creationId xmlns:a16="http://schemas.microsoft.com/office/drawing/2014/main" id="{57502433-C2A8-594C-A74C-97038C8B428A}"/>
              </a:ext>
            </a:extLst>
          </p:cNvPr>
          <p:cNvGrpSpPr/>
          <p:nvPr/>
        </p:nvGrpSpPr>
        <p:grpSpPr>
          <a:xfrm>
            <a:off x="4715021" y="1940686"/>
            <a:ext cx="2627061" cy="2463196"/>
            <a:chOff x="-384701" y="4806381"/>
            <a:chExt cx="3777863" cy="2463196"/>
          </a:xfrm>
        </p:grpSpPr>
        <p:sp>
          <p:nvSpPr>
            <p:cNvPr id="52" name="Rectangle 51">
              <a:extLst>
                <a:ext uri="{FF2B5EF4-FFF2-40B4-BE49-F238E27FC236}">
                  <a16:creationId xmlns:a16="http://schemas.microsoft.com/office/drawing/2014/main" id="{C8DBD9F1-3BBD-B444-B245-EB01A2F595D7}"/>
                </a:ext>
              </a:extLst>
            </p:cNvPr>
            <p:cNvSpPr/>
            <p:nvPr/>
          </p:nvSpPr>
          <p:spPr>
            <a:xfrm>
              <a:off x="-384701" y="5884582"/>
              <a:ext cx="3777863" cy="1384995"/>
            </a:xfrm>
            <a:prstGeom prst="rect">
              <a:avLst/>
            </a:prstGeom>
          </p:spPr>
          <p:txBody>
            <a:bodyPr wrap="square">
              <a:spAutoFit/>
            </a:bodyPr>
            <a:lstStyle/>
            <a:p>
              <a:pPr algn="ctr"/>
              <a:r>
                <a:rPr lang="en-US" sz="2800" dirty="0">
                  <a:solidFill>
                    <a:srgbClr val="E94C00"/>
                  </a:solidFill>
                  <a:latin typeface="DaunPenh" pitchFamily="2" charset="0"/>
                  <a:cs typeface="DaunPenh" pitchFamily="2" charset="0"/>
                </a:rPr>
                <a:t>Atmospheric Transport and Dispersion (ATD) model</a:t>
              </a:r>
              <a:endParaRPr lang="en-US" sz="2800" dirty="0">
                <a:solidFill>
                  <a:srgbClr val="E94C00"/>
                </a:solidFill>
              </a:endParaRPr>
            </a:p>
          </p:txBody>
        </p:sp>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4"/>
            <a:stretch>
              <a:fillRect/>
            </a:stretch>
          </p:blipFill>
          <p:spPr>
            <a:xfrm>
              <a:off x="995967" y="4806381"/>
              <a:ext cx="1177544" cy="963283"/>
            </a:xfrm>
            <a:prstGeom prst="rect">
              <a:avLst/>
            </a:prstGeom>
          </p:spPr>
        </p:pic>
      </p:grpSp>
      <p:grpSp>
        <p:nvGrpSpPr>
          <p:cNvPr id="63" name="Group 62">
            <a:extLst>
              <a:ext uri="{FF2B5EF4-FFF2-40B4-BE49-F238E27FC236}">
                <a16:creationId xmlns:a16="http://schemas.microsoft.com/office/drawing/2014/main" id="{F4EF249D-9903-1640-902D-B7F07D4C4EBB}"/>
              </a:ext>
            </a:extLst>
          </p:cNvPr>
          <p:cNvGrpSpPr/>
          <p:nvPr/>
        </p:nvGrpSpPr>
        <p:grpSpPr>
          <a:xfrm>
            <a:off x="2370676" y="3076978"/>
            <a:ext cx="3777863" cy="1550134"/>
            <a:chOff x="3473552" y="4548009"/>
            <a:chExt cx="3777863" cy="1550134"/>
          </a:xfrm>
        </p:grpSpPr>
        <p:sp>
          <p:nvSpPr>
            <p:cNvPr id="55" name="Rectangle 54">
              <a:extLst>
                <a:ext uri="{FF2B5EF4-FFF2-40B4-BE49-F238E27FC236}">
                  <a16:creationId xmlns:a16="http://schemas.microsoft.com/office/drawing/2014/main" id="{B6A40E17-543C-9D44-B9D2-7EA0A7CBB391}"/>
                </a:ext>
              </a:extLst>
            </p:cNvPr>
            <p:cNvSpPr/>
            <p:nvPr/>
          </p:nvSpPr>
          <p:spPr>
            <a:xfrm>
              <a:off x="3473552" y="4548009"/>
              <a:ext cx="3777863" cy="523220"/>
            </a:xfrm>
            <a:prstGeom prst="rect">
              <a:avLst/>
            </a:prstGeom>
          </p:spPr>
          <p:txBody>
            <a:bodyPr wrap="square">
              <a:spAutoFit/>
            </a:bodyPr>
            <a:lstStyle/>
            <a:p>
              <a:r>
                <a:rPr lang="en-US" sz="2800" dirty="0">
                  <a:solidFill>
                    <a:srgbClr val="E94C00"/>
                  </a:solidFill>
                  <a:latin typeface="DaunPenh" pitchFamily="2" charset="0"/>
                  <a:cs typeface="DaunPenh" pitchFamily="2" charset="0"/>
                </a:rPr>
                <a:t>Meteorology</a:t>
              </a:r>
              <a:endParaRPr lang="en-US" sz="2800" dirty="0">
                <a:solidFill>
                  <a:srgbClr val="E94C00"/>
                </a:solidFill>
              </a:endParaRPr>
            </a:p>
          </p:txBody>
        </p:sp>
        <p:grpSp>
          <p:nvGrpSpPr>
            <p:cNvPr id="62" name="Group 61">
              <a:extLst>
                <a:ext uri="{FF2B5EF4-FFF2-40B4-BE49-F238E27FC236}">
                  <a16:creationId xmlns:a16="http://schemas.microsoft.com/office/drawing/2014/main" id="{BD599D3B-5039-4747-AB28-FCEB367CFB20}"/>
                </a:ext>
              </a:extLst>
            </p:cNvPr>
            <p:cNvGrpSpPr/>
            <p:nvPr/>
          </p:nvGrpSpPr>
          <p:grpSpPr>
            <a:xfrm>
              <a:off x="3627237" y="5277321"/>
              <a:ext cx="1548569" cy="820822"/>
              <a:chOff x="4931942" y="5227826"/>
              <a:chExt cx="1548569" cy="820822"/>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5">
                <a:clrChange>
                  <a:clrFrom>
                    <a:srgbClr val="FFFFFF"/>
                  </a:clrFrom>
                  <a:clrTo>
                    <a:srgbClr val="FFFFFF">
                      <a:alpha val="0"/>
                    </a:srgbClr>
                  </a:clrTo>
                </a:clrChange>
              </a:blip>
              <a:srcRect l="2189"/>
              <a:stretch/>
            </p:blipFill>
            <p:spPr>
              <a:xfrm>
                <a:off x="4931942" y="539186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768229" y="5227826"/>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Oval 21">
            <a:extLst>
              <a:ext uri="{FF2B5EF4-FFF2-40B4-BE49-F238E27FC236}">
                <a16:creationId xmlns:a16="http://schemas.microsoft.com/office/drawing/2014/main" id="{44E3655B-AF4E-B64D-8159-58C194E87976}"/>
              </a:ext>
            </a:extLst>
          </p:cNvPr>
          <p:cNvSpPr/>
          <p:nvPr/>
        </p:nvSpPr>
        <p:spPr>
          <a:xfrm>
            <a:off x="7414578" y="2523590"/>
            <a:ext cx="2993600" cy="2951980"/>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3" name="Oval 22">
            <a:extLst>
              <a:ext uri="{FF2B5EF4-FFF2-40B4-BE49-F238E27FC236}">
                <a16:creationId xmlns:a16="http://schemas.microsoft.com/office/drawing/2014/main" id="{4B75225C-8F44-F74A-AF05-55136DAEE2EF}"/>
              </a:ext>
            </a:extLst>
          </p:cNvPr>
          <p:cNvSpPr/>
          <p:nvPr/>
        </p:nvSpPr>
        <p:spPr>
          <a:xfrm>
            <a:off x="1554051" y="2508600"/>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Oval 1">
            <a:extLst>
              <a:ext uri="{FF2B5EF4-FFF2-40B4-BE49-F238E27FC236}">
                <a16:creationId xmlns:a16="http://schemas.microsoft.com/office/drawing/2014/main" id="{9BDBA9BA-3AA6-3C4C-9272-C1478FFE3601}"/>
              </a:ext>
            </a:extLst>
          </p:cNvPr>
          <p:cNvSpPr/>
          <p:nvPr/>
        </p:nvSpPr>
        <p:spPr>
          <a:xfrm>
            <a:off x="4487804" y="1783047"/>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825432057"/>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7572</TotalTime>
  <Words>3838</Words>
  <Application>Microsoft Macintosh PowerPoint</Application>
  <PresentationFormat>Widescreen</PresentationFormat>
  <Paragraphs>379</Paragraphs>
  <Slides>29</Slides>
  <Notes>28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Cambria Math</vt:lpstr>
      <vt:lpstr>DaunPenh</vt:lpstr>
      <vt:lpstr>David</vt:lpstr>
      <vt:lpstr>Wingdings</vt:lpstr>
      <vt:lpstr>Office Theme</vt:lpstr>
      <vt:lpstr>Development of methods for adaptive and optimal deployment of heterogeneous sensor array for accurate representation of air pollution and its sources</vt:lpstr>
      <vt:lpstr>Air pollution monitoring</vt:lpstr>
      <vt:lpstr>Representation in time and in space</vt:lpstr>
      <vt:lpstr>Network deployment</vt:lpstr>
      <vt:lpstr>Network deployment</vt:lpstr>
      <vt:lpstr>Research hypothesis</vt:lpstr>
      <vt:lpstr>PowerPoint Presentation</vt:lpstr>
      <vt:lpstr>Related work</vt:lpstr>
      <vt:lpstr>Methods - background</vt:lpstr>
      <vt:lpstr>ATD models</vt:lpstr>
      <vt:lpstr>Main model assumptions</vt:lpstr>
      <vt:lpstr>Meteorology</vt:lpstr>
      <vt:lpstr>Multi-objective optimization</vt:lpstr>
      <vt:lpstr>Evolutionary Algorithms</vt:lpstr>
      <vt:lpstr>Borg MOEA</vt:lpstr>
      <vt:lpstr>Problem formulation - notation</vt:lpstr>
      <vt:lpstr>Problem formulation - PED</vt:lpstr>
      <vt:lpstr>Problem formulation - optimization</vt:lpstr>
      <vt:lpstr>Simulation setup</vt:lpstr>
      <vt:lpstr>Data used for the simulation</vt:lpstr>
      <vt:lpstr>Optimization run</vt:lpstr>
      <vt:lpstr>Obtained solutions</vt:lpstr>
      <vt:lpstr>Obtained solutions</vt:lpstr>
      <vt:lpstr>Initial evaluation</vt:lpstr>
      <vt:lpstr>Initial evaluation</vt:lpstr>
      <vt:lpstr>Summary and future research plan</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Belachsen</cp:lastModifiedBy>
  <cp:revision>943</cp:revision>
  <dcterms:created xsi:type="dcterms:W3CDTF">2019-07-31T12:43:44Z</dcterms:created>
  <dcterms:modified xsi:type="dcterms:W3CDTF">2019-08-06T15:52:15Z</dcterms:modified>
</cp:coreProperties>
</file>